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83" r:id="rId3"/>
    <p:sldId id="286" r:id="rId4"/>
    <p:sldId id="285" r:id="rId5"/>
    <p:sldId id="287" r:id="rId6"/>
    <p:sldId id="296" r:id="rId7"/>
    <p:sldId id="288" r:id="rId8"/>
    <p:sldId id="297" r:id="rId9"/>
    <p:sldId id="298" r:id="rId10"/>
    <p:sldId id="299" r:id="rId11"/>
    <p:sldId id="290" r:id="rId12"/>
    <p:sldId id="301" r:id="rId13"/>
    <p:sldId id="291" r:id="rId14"/>
    <p:sldId id="294" r:id="rId15"/>
    <p:sldId id="302" r:id="rId16"/>
    <p:sldId id="303" r:id="rId17"/>
    <p:sldId id="305" r:id="rId18"/>
    <p:sldId id="292" r:id="rId19"/>
    <p:sldId id="306" r:id="rId20"/>
    <p:sldId id="295" r:id="rId21"/>
    <p:sldId id="284" r:id="rId22"/>
    <p:sldId id="281" r:id="rId23"/>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rián Díaz Cervera" initials="ADC" lastIdx="2" clrIdx="0">
    <p:extLst>
      <p:ext uri="{19B8F6BF-5375-455C-9EA6-DF929625EA0E}">
        <p15:presenceInfo xmlns:p15="http://schemas.microsoft.com/office/powerpoint/2012/main" userId="S::adiaz@encamina.com::064e4827-1177-4a01-88a5-7dcc3dac742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EFFFF"/>
    <a:srgbClr val="F8F9FA"/>
    <a:srgbClr val="FFFEFF"/>
    <a:srgbClr val="561B64"/>
    <a:srgbClr val="333333"/>
    <a:srgbClr val="82D5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322F6C-FB10-4523-86EB-8CAB19CBD872}" v="511" dt="2020-01-17T11:35:47.1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26"/>
    <p:restoredTop sz="71815"/>
  </p:normalViewPr>
  <p:slideViewPr>
    <p:cSldViewPr snapToGrid="0">
      <p:cViewPr varScale="1">
        <p:scale>
          <a:sx n="79" d="100"/>
          <a:sy n="79" d="100"/>
        </p:scale>
        <p:origin x="822"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1-11T10:58:40.734" idx="1">
    <p:pos x="10" y="10"/>
    <p:text>Darle una vuelta al orden</p:text>
    <p:extLst>
      <p:ext uri="{C676402C-5697-4E1C-873F-D02D1690AC5C}">
        <p15:threadingInfo xmlns:p15="http://schemas.microsoft.com/office/powerpoint/2012/main" timeZoneBias="-60"/>
      </p:ext>
    </p:extLst>
  </p:cm>
  <p:cm authorId="1" dt="2020-01-11T10:59:38.196" idx="2">
    <p:pos x="10" y="106"/>
    <p:text>Me falta algo ..</p:text>
    <p:extLst>
      <p:ext uri="{C676402C-5697-4E1C-873F-D02D1690AC5C}">
        <p15:threadingInfo xmlns:p15="http://schemas.microsoft.com/office/powerpoint/2012/main" timeZoneBias="-60">
          <p15:parentCm authorId="1" idx="1"/>
        </p15:threadingInfo>
      </p:ext>
    </p:extLst>
  </p:cm>
</p:cmLst>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15ABBB-BA8A-4E9E-9B6E-EB68B2CC4853}" type="doc">
      <dgm:prSet loTypeId="urn:microsoft.com/office/officeart/2005/8/layout/default" loCatId="list" qsTypeId="urn:microsoft.com/office/officeart/2005/8/quickstyle/simple4" qsCatId="simple" csTypeId="urn:microsoft.com/office/officeart/2005/8/colors/colorful5" csCatId="colorful" phldr="1"/>
      <dgm:spPr/>
      <dgm:t>
        <a:bodyPr/>
        <a:lstStyle/>
        <a:p>
          <a:endParaRPr lang="en-US"/>
        </a:p>
      </dgm:t>
    </dgm:pt>
    <dgm:pt modelId="{5FD034BF-0E12-43AD-9CF9-95203B449E5A}">
      <dgm:prSet/>
      <dgm:spPr/>
      <dgm:t>
        <a:bodyPr/>
        <a:lstStyle/>
        <a:p>
          <a:r>
            <a:rPr lang="es-ES" dirty="0"/>
            <a:t>¿Por donde empezamos?</a:t>
          </a:r>
          <a:endParaRPr lang="en-US" dirty="0"/>
        </a:p>
      </dgm:t>
    </dgm:pt>
    <dgm:pt modelId="{8F8409C3-7FEB-4A75-9F49-6241BE8CA00C}" type="parTrans" cxnId="{DE365C05-BD70-4DD6-A400-2AA3C00C56E9}">
      <dgm:prSet/>
      <dgm:spPr/>
      <dgm:t>
        <a:bodyPr/>
        <a:lstStyle/>
        <a:p>
          <a:endParaRPr lang="en-US"/>
        </a:p>
      </dgm:t>
    </dgm:pt>
    <dgm:pt modelId="{2738674A-FCA0-420D-A4F8-61FD1CE806FA}" type="sibTrans" cxnId="{DE365C05-BD70-4DD6-A400-2AA3C00C56E9}">
      <dgm:prSet/>
      <dgm:spPr/>
      <dgm:t>
        <a:bodyPr/>
        <a:lstStyle/>
        <a:p>
          <a:endParaRPr lang="en-US"/>
        </a:p>
      </dgm:t>
    </dgm:pt>
    <dgm:pt modelId="{F26C6BF3-717D-4195-A53B-0221FC7534BE}">
      <dgm:prSet/>
      <dgm:spPr/>
      <dgm:t>
        <a:bodyPr/>
        <a:lstStyle/>
        <a:p>
          <a:r>
            <a:rPr lang="es-ES" dirty="0">
              <a:cs typeface="Calibri Light"/>
            </a:rPr>
            <a:t>Nomenclatura</a:t>
          </a:r>
        </a:p>
        <a:p>
          <a:r>
            <a:rPr lang="es-ES" dirty="0"/>
            <a:t>Estructura de la solución</a:t>
          </a:r>
          <a:endParaRPr lang="en-US" dirty="0"/>
        </a:p>
      </dgm:t>
    </dgm:pt>
    <dgm:pt modelId="{52BC4FC8-D9DC-46BF-A58A-06CAE30623B8}" type="parTrans" cxnId="{552DEC0A-3F29-476E-8CEA-39E438CCFD62}">
      <dgm:prSet/>
      <dgm:spPr/>
      <dgm:t>
        <a:bodyPr/>
        <a:lstStyle/>
        <a:p>
          <a:endParaRPr lang="en-US"/>
        </a:p>
      </dgm:t>
    </dgm:pt>
    <dgm:pt modelId="{547AEEAC-6B5E-4D68-A6E7-A181DD9F1F1A}" type="sibTrans" cxnId="{552DEC0A-3F29-476E-8CEA-39E438CCFD62}">
      <dgm:prSet/>
      <dgm:spPr/>
      <dgm:t>
        <a:bodyPr/>
        <a:lstStyle/>
        <a:p>
          <a:endParaRPr lang="en-US"/>
        </a:p>
      </dgm:t>
    </dgm:pt>
    <dgm:pt modelId="{E65FD3DE-D205-4676-BFF3-E727A46B2BB5}">
      <dgm:prSet/>
      <dgm:spPr/>
      <dgm:t>
        <a:bodyPr/>
        <a:lstStyle/>
        <a:p>
          <a:r>
            <a:rPr lang="es-ES" dirty="0"/>
            <a:t>Documentación Versionado</a:t>
          </a:r>
        </a:p>
      </dgm:t>
    </dgm:pt>
    <dgm:pt modelId="{4CCFDC9C-429D-436B-9078-31984B1676B8}" type="parTrans" cxnId="{982722B9-864F-4D50-9803-0B2A59E5CA12}">
      <dgm:prSet/>
      <dgm:spPr/>
      <dgm:t>
        <a:bodyPr/>
        <a:lstStyle/>
        <a:p>
          <a:endParaRPr lang="en-US"/>
        </a:p>
      </dgm:t>
    </dgm:pt>
    <dgm:pt modelId="{E977EBAD-E4F8-41A4-BA80-1F09A5C8AA59}" type="sibTrans" cxnId="{982722B9-864F-4D50-9803-0B2A59E5CA12}">
      <dgm:prSet/>
      <dgm:spPr/>
      <dgm:t>
        <a:bodyPr/>
        <a:lstStyle/>
        <a:p>
          <a:endParaRPr lang="en-US"/>
        </a:p>
      </dgm:t>
    </dgm:pt>
    <dgm:pt modelId="{054405AC-6933-4699-9003-70155A276F64}">
      <dgm:prSet/>
      <dgm:spPr/>
      <dgm:t>
        <a:bodyPr/>
        <a:lstStyle/>
        <a:p>
          <a:r>
            <a:rPr lang="en-US" dirty="0" err="1"/>
            <a:t>Autenticacion</a:t>
          </a:r>
          <a:endParaRPr lang="en-US" dirty="0"/>
        </a:p>
        <a:p>
          <a:r>
            <a:rPr lang="en-US" dirty="0" err="1"/>
            <a:t>Seguridad</a:t>
          </a:r>
          <a:endParaRPr lang="en-US" dirty="0"/>
        </a:p>
      </dgm:t>
    </dgm:pt>
    <dgm:pt modelId="{138A7776-352A-4225-BAA2-F6555F76DFE3}" type="parTrans" cxnId="{271B9F62-FA00-4E26-B2E4-43B1E4599899}">
      <dgm:prSet/>
      <dgm:spPr/>
      <dgm:t>
        <a:bodyPr/>
        <a:lstStyle/>
        <a:p>
          <a:endParaRPr lang="en-US"/>
        </a:p>
      </dgm:t>
    </dgm:pt>
    <dgm:pt modelId="{AE7A9BC8-8644-427C-8522-1A9F26E50622}" type="sibTrans" cxnId="{271B9F62-FA00-4E26-B2E4-43B1E4599899}">
      <dgm:prSet/>
      <dgm:spPr/>
      <dgm:t>
        <a:bodyPr/>
        <a:lstStyle/>
        <a:p>
          <a:endParaRPr lang="en-US"/>
        </a:p>
      </dgm:t>
    </dgm:pt>
    <dgm:pt modelId="{A7183DA5-234E-45A8-8370-F775D85C385F}">
      <dgm:prSet/>
      <dgm:spPr/>
      <dgm:t>
        <a:bodyPr/>
        <a:lstStyle/>
        <a:p>
          <a:r>
            <a:rPr lang="en-US" dirty="0"/>
            <a:t>OData</a:t>
          </a:r>
        </a:p>
      </dgm:t>
    </dgm:pt>
    <dgm:pt modelId="{2F937F88-1F5C-4785-9A2B-4073EA923D7D}" type="parTrans" cxnId="{32926C1A-7DF2-4881-A072-A2DA7BF64C50}">
      <dgm:prSet/>
      <dgm:spPr/>
      <dgm:t>
        <a:bodyPr/>
        <a:lstStyle/>
        <a:p>
          <a:endParaRPr lang="en-US"/>
        </a:p>
      </dgm:t>
    </dgm:pt>
    <dgm:pt modelId="{36B04E8E-5C0A-42D3-BD38-CB9BB19D9160}" type="sibTrans" cxnId="{32926C1A-7DF2-4881-A072-A2DA7BF64C50}">
      <dgm:prSet/>
      <dgm:spPr/>
      <dgm:t>
        <a:bodyPr/>
        <a:lstStyle/>
        <a:p>
          <a:endParaRPr lang="en-US"/>
        </a:p>
      </dgm:t>
    </dgm:pt>
    <dgm:pt modelId="{E36BFA60-0284-4BA3-8C96-08181B23BDA7}" type="pres">
      <dgm:prSet presAssocID="{0615ABBB-BA8A-4E9E-9B6E-EB68B2CC4853}" presName="diagram" presStyleCnt="0">
        <dgm:presLayoutVars>
          <dgm:dir/>
          <dgm:resizeHandles val="exact"/>
        </dgm:presLayoutVars>
      </dgm:prSet>
      <dgm:spPr/>
    </dgm:pt>
    <dgm:pt modelId="{6D471625-DF27-4A62-9051-38C22B6D52FE}" type="pres">
      <dgm:prSet presAssocID="{5FD034BF-0E12-43AD-9CF9-95203B449E5A}" presName="node" presStyleLbl="node1" presStyleIdx="0" presStyleCnt="5">
        <dgm:presLayoutVars>
          <dgm:bulletEnabled val="1"/>
        </dgm:presLayoutVars>
      </dgm:prSet>
      <dgm:spPr/>
    </dgm:pt>
    <dgm:pt modelId="{40227867-E808-4494-861F-D689703A511E}" type="pres">
      <dgm:prSet presAssocID="{2738674A-FCA0-420D-A4F8-61FD1CE806FA}" presName="sibTrans" presStyleCnt="0"/>
      <dgm:spPr/>
    </dgm:pt>
    <dgm:pt modelId="{CC7278FD-932D-4FE0-BC6C-A6B2D7247B93}" type="pres">
      <dgm:prSet presAssocID="{F26C6BF3-717D-4195-A53B-0221FC7534BE}" presName="node" presStyleLbl="node1" presStyleIdx="1" presStyleCnt="5">
        <dgm:presLayoutVars>
          <dgm:bulletEnabled val="1"/>
        </dgm:presLayoutVars>
      </dgm:prSet>
      <dgm:spPr/>
    </dgm:pt>
    <dgm:pt modelId="{D2BAFFB0-CC7D-4572-8402-23C94E1E0A0E}" type="pres">
      <dgm:prSet presAssocID="{547AEEAC-6B5E-4D68-A6E7-A181DD9F1F1A}" presName="sibTrans" presStyleCnt="0"/>
      <dgm:spPr/>
    </dgm:pt>
    <dgm:pt modelId="{753D48EE-6A59-458C-B841-1CAAD22DE9E4}" type="pres">
      <dgm:prSet presAssocID="{E65FD3DE-D205-4676-BFF3-E727A46B2BB5}" presName="node" presStyleLbl="node1" presStyleIdx="2" presStyleCnt="5">
        <dgm:presLayoutVars>
          <dgm:bulletEnabled val="1"/>
        </dgm:presLayoutVars>
      </dgm:prSet>
      <dgm:spPr/>
    </dgm:pt>
    <dgm:pt modelId="{362CEEDF-461A-4DC0-8F6C-62E6E204C206}" type="pres">
      <dgm:prSet presAssocID="{E977EBAD-E4F8-41A4-BA80-1F09A5C8AA59}" presName="sibTrans" presStyleCnt="0"/>
      <dgm:spPr/>
    </dgm:pt>
    <dgm:pt modelId="{8DB8DBBF-B5B3-45E7-BDF6-0B2177A2DD17}" type="pres">
      <dgm:prSet presAssocID="{054405AC-6933-4699-9003-70155A276F64}" presName="node" presStyleLbl="node1" presStyleIdx="3" presStyleCnt="5" custLinFactNeighborY="2420">
        <dgm:presLayoutVars>
          <dgm:bulletEnabled val="1"/>
        </dgm:presLayoutVars>
      </dgm:prSet>
      <dgm:spPr/>
    </dgm:pt>
    <dgm:pt modelId="{DA86F19C-B394-4546-8FF3-F90EB5F125CB}" type="pres">
      <dgm:prSet presAssocID="{AE7A9BC8-8644-427C-8522-1A9F26E50622}" presName="sibTrans" presStyleCnt="0"/>
      <dgm:spPr/>
    </dgm:pt>
    <dgm:pt modelId="{E1329423-4B43-406C-9982-455AEA430A32}" type="pres">
      <dgm:prSet presAssocID="{A7183DA5-234E-45A8-8370-F775D85C385F}" presName="node" presStyleLbl="node1" presStyleIdx="4" presStyleCnt="5">
        <dgm:presLayoutVars>
          <dgm:bulletEnabled val="1"/>
        </dgm:presLayoutVars>
      </dgm:prSet>
      <dgm:spPr/>
    </dgm:pt>
  </dgm:ptLst>
  <dgm:cxnLst>
    <dgm:cxn modelId="{DE365C05-BD70-4DD6-A400-2AA3C00C56E9}" srcId="{0615ABBB-BA8A-4E9E-9B6E-EB68B2CC4853}" destId="{5FD034BF-0E12-43AD-9CF9-95203B449E5A}" srcOrd="0" destOrd="0" parTransId="{8F8409C3-7FEB-4A75-9F49-6241BE8CA00C}" sibTransId="{2738674A-FCA0-420D-A4F8-61FD1CE806FA}"/>
    <dgm:cxn modelId="{552DEC0A-3F29-476E-8CEA-39E438CCFD62}" srcId="{0615ABBB-BA8A-4E9E-9B6E-EB68B2CC4853}" destId="{F26C6BF3-717D-4195-A53B-0221FC7534BE}" srcOrd="1" destOrd="0" parTransId="{52BC4FC8-D9DC-46BF-A58A-06CAE30623B8}" sibTransId="{547AEEAC-6B5E-4D68-A6E7-A181DD9F1F1A}"/>
    <dgm:cxn modelId="{860CB416-7791-44F3-9E92-3C87A07F14EA}" type="presOf" srcId="{A7183DA5-234E-45A8-8370-F775D85C385F}" destId="{E1329423-4B43-406C-9982-455AEA430A32}" srcOrd="0" destOrd="0" presId="urn:microsoft.com/office/officeart/2005/8/layout/default"/>
    <dgm:cxn modelId="{32926C1A-7DF2-4881-A072-A2DA7BF64C50}" srcId="{0615ABBB-BA8A-4E9E-9B6E-EB68B2CC4853}" destId="{A7183DA5-234E-45A8-8370-F775D85C385F}" srcOrd="4" destOrd="0" parTransId="{2F937F88-1F5C-4785-9A2B-4073EA923D7D}" sibTransId="{36B04E8E-5C0A-42D3-BD38-CB9BB19D9160}"/>
    <dgm:cxn modelId="{271B9F62-FA00-4E26-B2E4-43B1E4599899}" srcId="{0615ABBB-BA8A-4E9E-9B6E-EB68B2CC4853}" destId="{054405AC-6933-4699-9003-70155A276F64}" srcOrd="3" destOrd="0" parTransId="{138A7776-352A-4225-BAA2-F6555F76DFE3}" sibTransId="{AE7A9BC8-8644-427C-8522-1A9F26E50622}"/>
    <dgm:cxn modelId="{1EC7474A-099E-4AD6-9974-0EEA45328D47}" type="presOf" srcId="{F26C6BF3-717D-4195-A53B-0221FC7534BE}" destId="{CC7278FD-932D-4FE0-BC6C-A6B2D7247B93}" srcOrd="0" destOrd="0" presId="urn:microsoft.com/office/officeart/2005/8/layout/default"/>
    <dgm:cxn modelId="{3D1B1B74-94F3-42CE-81C7-DA40FAAE5DFD}" type="presOf" srcId="{054405AC-6933-4699-9003-70155A276F64}" destId="{8DB8DBBF-B5B3-45E7-BDF6-0B2177A2DD17}" srcOrd="0" destOrd="0" presId="urn:microsoft.com/office/officeart/2005/8/layout/default"/>
    <dgm:cxn modelId="{1F291C92-4481-445C-BBF8-7E5B6A09697B}" type="presOf" srcId="{5FD034BF-0E12-43AD-9CF9-95203B449E5A}" destId="{6D471625-DF27-4A62-9051-38C22B6D52FE}" srcOrd="0" destOrd="0" presId="urn:microsoft.com/office/officeart/2005/8/layout/default"/>
    <dgm:cxn modelId="{197267B7-3069-4BE4-A3C3-EF73A07A35B3}" type="presOf" srcId="{0615ABBB-BA8A-4E9E-9B6E-EB68B2CC4853}" destId="{E36BFA60-0284-4BA3-8C96-08181B23BDA7}" srcOrd="0" destOrd="0" presId="urn:microsoft.com/office/officeart/2005/8/layout/default"/>
    <dgm:cxn modelId="{982722B9-864F-4D50-9803-0B2A59E5CA12}" srcId="{0615ABBB-BA8A-4E9E-9B6E-EB68B2CC4853}" destId="{E65FD3DE-D205-4676-BFF3-E727A46B2BB5}" srcOrd="2" destOrd="0" parTransId="{4CCFDC9C-429D-436B-9078-31984B1676B8}" sibTransId="{E977EBAD-E4F8-41A4-BA80-1F09A5C8AA59}"/>
    <dgm:cxn modelId="{7D72CFC8-A65E-4534-B53F-01B93C605E4B}" type="presOf" srcId="{E65FD3DE-D205-4676-BFF3-E727A46B2BB5}" destId="{753D48EE-6A59-458C-B841-1CAAD22DE9E4}" srcOrd="0" destOrd="0" presId="urn:microsoft.com/office/officeart/2005/8/layout/default"/>
    <dgm:cxn modelId="{BFA47E8C-676F-40E5-800C-3F07837DD637}" type="presParOf" srcId="{E36BFA60-0284-4BA3-8C96-08181B23BDA7}" destId="{6D471625-DF27-4A62-9051-38C22B6D52FE}" srcOrd="0" destOrd="0" presId="urn:microsoft.com/office/officeart/2005/8/layout/default"/>
    <dgm:cxn modelId="{5B8D3893-2259-4113-9159-44B8678586C6}" type="presParOf" srcId="{E36BFA60-0284-4BA3-8C96-08181B23BDA7}" destId="{40227867-E808-4494-861F-D689703A511E}" srcOrd="1" destOrd="0" presId="urn:microsoft.com/office/officeart/2005/8/layout/default"/>
    <dgm:cxn modelId="{D8892873-6C5F-41C0-B49F-8F1DC2138C92}" type="presParOf" srcId="{E36BFA60-0284-4BA3-8C96-08181B23BDA7}" destId="{CC7278FD-932D-4FE0-BC6C-A6B2D7247B93}" srcOrd="2" destOrd="0" presId="urn:microsoft.com/office/officeart/2005/8/layout/default"/>
    <dgm:cxn modelId="{F1A93DFF-D2B6-4F64-AEB3-CAF032A42AC5}" type="presParOf" srcId="{E36BFA60-0284-4BA3-8C96-08181B23BDA7}" destId="{D2BAFFB0-CC7D-4572-8402-23C94E1E0A0E}" srcOrd="3" destOrd="0" presId="urn:microsoft.com/office/officeart/2005/8/layout/default"/>
    <dgm:cxn modelId="{CBFA8C54-A5E9-405E-8E4C-DAFF57618487}" type="presParOf" srcId="{E36BFA60-0284-4BA3-8C96-08181B23BDA7}" destId="{753D48EE-6A59-458C-B841-1CAAD22DE9E4}" srcOrd="4" destOrd="0" presId="urn:microsoft.com/office/officeart/2005/8/layout/default"/>
    <dgm:cxn modelId="{4981B174-0320-4AFE-9C0E-4EC58BCC0B19}" type="presParOf" srcId="{E36BFA60-0284-4BA3-8C96-08181B23BDA7}" destId="{362CEEDF-461A-4DC0-8F6C-62E6E204C206}" srcOrd="5" destOrd="0" presId="urn:microsoft.com/office/officeart/2005/8/layout/default"/>
    <dgm:cxn modelId="{A021F125-913C-4435-AE76-63C08AA68C14}" type="presParOf" srcId="{E36BFA60-0284-4BA3-8C96-08181B23BDA7}" destId="{8DB8DBBF-B5B3-45E7-BDF6-0B2177A2DD17}" srcOrd="6" destOrd="0" presId="urn:microsoft.com/office/officeart/2005/8/layout/default"/>
    <dgm:cxn modelId="{23B2B7ED-4135-4E0A-A7A3-460C2A5DF97F}" type="presParOf" srcId="{E36BFA60-0284-4BA3-8C96-08181B23BDA7}" destId="{DA86F19C-B394-4546-8FF3-F90EB5F125CB}" srcOrd="7" destOrd="0" presId="urn:microsoft.com/office/officeart/2005/8/layout/default"/>
    <dgm:cxn modelId="{717C9AD9-9F02-4155-811D-8FE2800F36BD}" type="presParOf" srcId="{E36BFA60-0284-4BA3-8C96-08181B23BDA7}" destId="{E1329423-4B43-406C-9982-455AEA430A32}"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471625-DF27-4A62-9051-38C22B6D52FE}">
      <dsp:nvSpPr>
        <dsp:cNvPr id="0" name=""/>
        <dsp:cNvSpPr/>
      </dsp:nvSpPr>
      <dsp:spPr>
        <a:xfrm>
          <a:off x="0" y="365104"/>
          <a:ext cx="3286125" cy="1971675"/>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s-ES" sz="3500" kern="1200" dirty="0"/>
            <a:t>¿Por donde empezamos?</a:t>
          </a:r>
          <a:endParaRPr lang="en-US" sz="3500" kern="1200" dirty="0"/>
        </a:p>
      </dsp:txBody>
      <dsp:txXfrm>
        <a:off x="0" y="365104"/>
        <a:ext cx="3286125" cy="1971675"/>
      </dsp:txXfrm>
    </dsp:sp>
    <dsp:sp modelId="{CC7278FD-932D-4FE0-BC6C-A6B2D7247B93}">
      <dsp:nvSpPr>
        <dsp:cNvPr id="0" name=""/>
        <dsp:cNvSpPr/>
      </dsp:nvSpPr>
      <dsp:spPr>
        <a:xfrm>
          <a:off x="3614737" y="365104"/>
          <a:ext cx="3286125" cy="1971675"/>
        </a:xfrm>
        <a:prstGeom prst="rect">
          <a:avLst/>
        </a:prstGeom>
        <a:gradFill rotWithShape="0">
          <a:gsLst>
            <a:gs pos="0">
              <a:schemeClr val="accent5">
                <a:hueOff val="-1689636"/>
                <a:satOff val="-4355"/>
                <a:lumOff val="-2941"/>
                <a:alphaOff val="0"/>
                <a:satMod val="103000"/>
                <a:lumMod val="102000"/>
                <a:tint val="94000"/>
              </a:schemeClr>
            </a:gs>
            <a:gs pos="50000">
              <a:schemeClr val="accent5">
                <a:hueOff val="-1689636"/>
                <a:satOff val="-4355"/>
                <a:lumOff val="-2941"/>
                <a:alphaOff val="0"/>
                <a:satMod val="110000"/>
                <a:lumMod val="100000"/>
                <a:shade val="100000"/>
              </a:schemeClr>
            </a:gs>
            <a:gs pos="100000">
              <a:schemeClr val="accent5">
                <a:hueOff val="-1689636"/>
                <a:satOff val="-4355"/>
                <a:lumOff val="-294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s-ES" sz="3500" kern="1200" dirty="0">
              <a:cs typeface="Calibri Light"/>
            </a:rPr>
            <a:t>Nomenclatura</a:t>
          </a:r>
        </a:p>
        <a:p>
          <a:pPr marL="0" lvl="0" indent="0" algn="ctr" defTabSz="1555750">
            <a:lnSpc>
              <a:spcPct val="90000"/>
            </a:lnSpc>
            <a:spcBef>
              <a:spcPct val="0"/>
            </a:spcBef>
            <a:spcAft>
              <a:spcPct val="35000"/>
            </a:spcAft>
            <a:buNone/>
          </a:pPr>
          <a:r>
            <a:rPr lang="es-ES" sz="3500" kern="1200" dirty="0"/>
            <a:t>Estructura de la solución</a:t>
          </a:r>
          <a:endParaRPr lang="en-US" sz="3500" kern="1200" dirty="0"/>
        </a:p>
      </dsp:txBody>
      <dsp:txXfrm>
        <a:off x="3614737" y="365104"/>
        <a:ext cx="3286125" cy="1971675"/>
      </dsp:txXfrm>
    </dsp:sp>
    <dsp:sp modelId="{753D48EE-6A59-458C-B841-1CAAD22DE9E4}">
      <dsp:nvSpPr>
        <dsp:cNvPr id="0" name=""/>
        <dsp:cNvSpPr/>
      </dsp:nvSpPr>
      <dsp:spPr>
        <a:xfrm>
          <a:off x="7229475" y="365104"/>
          <a:ext cx="3286125" cy="1971675"/>
        </a:xfrm>
        <a:prstGeom prst="rect">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s-ES" sz="3500" kern="1200" dirty="0"/>
            <a:t>Documentación Versionado</a:t>
          </a:r>
        </a:p>
      </dsp:txBody>
      <dsp:txXfrm>
        <a:off x="7229475" y="365104"/>
        <a:ext cx="3286125" cy="1971675"/>
      </dsp:txXfrm>
    </dsp:sp>
    <dsp:sp modelId="{8DB8DBBF-B5B3-45E7-BDF6-0B2177A2DD17}">
      <dsp:nvSpPr>
        <dsp:cNvPr id="0" name=""/>
        <dsp:cNvSpPr/>
      </dsp:nvSpPr>
      <dsp:spPr>
        <a:xfrm>
          <a:off x="1807368" y="2713106"/>
          <a:ext cx="3286125" cy="1971675"/>
        </a:xfrm>
        <a:prstGeom prst="rect">
          <a:avLst/>
        </a:prstGeom>
        <a:gradFill rotWithShape="0">
          <a:gsLst>
            <a:gs pos="0">
              <a:schemeClr val="accent5">
                <a:hueOff val="-5068907"/>
                <a:satOff val="-13064"/>
                <a:lumOff val="-8824"/>
                <a:alphaOff val="0"/>
                <a:satMod val="103000"/>
                <a:lumMod val="102000"/>
                <a:tint val="94000"/>
              </a:schemeClr>
            </a:gs>
            <a:gs pos="50000">
              <a:schemeClr val="accent5">
                <a:hueOff val="-5068907"/>
                <a:satOff val="-13064"/>
                <a:lumOff val="-8824"/>
                <a:alphaOff val="0"/>
                <a:satMod val="110000"/>
                <a:lumMod val="100000"/>
                <a:shade val="100000"/>
              </a:schemeClr>
            </a:gs>
            <a:gs pos="100000">
              <a:schemeClr val="accent5">
                <a:hueOff val="-5068907"/>
                <a:satOff val="-13064"/>
                <a:lumOff val="-882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err="1"/>
            <a:t>Autenticacion</a:t>
          </a:r>
          <a:endParaRPr lang="en-US" sz="3500" kern="1200" dirty="0"/>
        </a:p>
        <a:p>
          <a:pPr marL="0" lvl="0" indent="0" algn="ctr" defTabSz="1555750">
            <a:lnSpc>
              <a:spcPct val="90000"/>
            </a:lnSpc>
            <a:spcBef>
              <a:spcPct val="0"/>
            </a:spcBef>
            <a:spcAft>
              <a:spcPct val="35000"/>
            </a:spcAft>
            <a:buNone/>
          </a:pPr>
          <a:r>
            <a:rPr lang="en-US" sz="3500" kern="1200" dirty="0" err="1"/>
            <a:t>Seguridad</a:t>
          </a:r>
          <a:endParaRPr lang="en-US" sz="3500" kern="1200" dirty="0"/>
        </a:p>
      </dsp:txBody>
      <dsp:txXfrm>
        <a:off x="1807368" y="2713106"/>
        <a:ext cx="3286125" cy="1971675"/>
      </dsp:txXfrm>
    </dsp:sp>
    <dsp:sp modelId="{E1329423-4B43-406C-9982-455AEA430A32}">
      <dsp:nvSpPr>
        <dsp:cNvPr id="0" name=""/>
        <dsp:cNvSpPr/>
      </dsp:nvSpPr>
      <dsp:spPr>
        <a:xfrm>
          <a:off x="5422106" y="2665391"/>
          <a:ext cx="3286125" cy="1971675"/>
        </a:xfrm>
        <a:prstGeom prst="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a:t>OData</a:t>
          </a:r>
        </a:p>
      </dsp:txBody>
      <dsp:txXfrm>
        <a:off x="5422106" y="2665391"/>
        <a:ext cx="3286125" cy="197167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png>
</file>

<file path=ppt/media/image14.png>
</file>

<file path=ppt/media/image15.jpeg>
</file>

<file path=ppt/media/image16.jpeg>
</file>

<file path=ppt/media/image17.jpeg>
</file>

<file path=ppt/media/image18.png>
</file>

<file path=ppt/media/image19.jpeg>
</file>

<file path=ppt/media/image2.png>
</file>

<file path=ppt/media/image20.jpeg>
</file>

<file path=ppt/media/image21.png>
</file>

<file path=ppt/media/image22.png>
</file>

<file path=ppt/media/image23.jpeg>
</file>

<file path=ppt/media/image24.jpeg>
</file>

<file path=ppt/media/image25.jpeg>
</file>

<file path=ppt/media/image3.png>
</file>

<file path=ppt/media/image4.sv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9FF663-7E36-284F-93AD-25D19950C905}" type="datetimeFigureOut">
              <a:rPr lang="es-ES_tradnl" smtClean="0"/>
              <a:t>18/01/2020</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01BD0E-354B-C440-9698-83F7F74945AC}" type="slidenum">
              <a:rPr lang="es-ES_tradnl" smtClean="0"/>
              <a:t>‹Nº›</a:t>
            </a:fld>
            <a:endParaRPr lang="es-ES_tradnl"/>
          </a:p>
        </p:txBody>
      </p:sp>
    </p:spTree>
    <p:extLst>
      <p:ext uri="{BB962C8B-B14F-4D97-AF65-F5344CB8AC3E}">
        <p14:creationId xmlns:p14="http://schemas.microsoft.com/office/powerpoint/2010/main" val="3056377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1</a:t>
            </a:fld>
            <a:endParaRPr lang="es-ES_tradnl"/>
          </a:p>
        </p:txBody>
      </p:sp>
    </p:spTree>
    <p:extLst>
      <p:ext uri="{BB962C8B-B14F-4D97-AF65-F5344CB8AC3E}">
        <p14:creationId xmlns:p14="http://schemas.microsoft.com/office/powerpoint/2010/main" val="13811954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kern="1200" dirty="0">
                <a:solidFill>
                  <a:schemeClr val="tx1"/>
                </a:solidFill>
                <a:effectLst/>
                <a:latin typeface="+mn-lt"/>
                <a:ea typeface="+mn-ea"/>
                <a:cs typeface="+mn-cs"/>
              </a:rPr>
              <a:t>Por otro lado, entre las empresas que empiezan a exponer sus propios datos por </a:t>
            </a:r>
            <a:r>
              <a:rPr lang="es-ES" sz="1200" b="0" i="0" kern="1200" dirty="0" err="1">
                <a:solidFill>
                  <a:schemeClr val="tx1"/>
                </a:solidFill>
                <a:effectLst/>
                <a:latin typeface="+mn-lt"/>
                <a:ea typeface="+mn-ea"/>
                <a:cs typeface="+mn-cs"/>
              </a:rPr>
              <a:t>OData</a:t>
            </a:r>
            <a:r>
              <a:rPr lang="es-ES" sz="1200" b="0" i="0" kern="1200" dirty="0">
                <a:solidFill>
                  <a:schemeClr val="tx1"/>
                </a:solidFill>
                <a:effectLst/>
                <a:latin typeface="+mn-lt"/>
                <a:ea typeface="+mn-ea"/>
                <a:cs typeface="+mn-cs"/>
              </a:rPr>
              <a:t> se encuentran destacadas a </a:t>
            </a:r>
            <a:r>
              <a:rPr lang="es-ES" sz="1200" b="1" i="0" kern="1200" dirty="0">
                <a:solidFill>
                  <a:schemeClr val="tx1"/>
                </a:solidFill>
                <a:effectLst/>
                <a:latin typeface="+mn-lt"/>
                <a:ea typeface="+mn-ea"/>
                <a:cs typeface="+mn-cs"/>
              </a:rPr>
              <a:t>eBay, Facebook </a:t>
            </a:r>
            <a:r>
              <a:rPr lang="es-ES" sz="1200" b="1" i="0" kern="1200" dirty="0" err="1">
                <a:solidFill>
                  <a:schemeClr val="tx1"/>
                </a:solidFill>
                <a:effectLst/>
                <a:latin typeface="+mn-lt"/>
                <a:ea typeface="+mn-ea"/>
                <a:cs typeface="+mn-cs"/>
              </a:rPr>
              <a:t>Insight</a:t>
            </a:r>
            <a:r>
              <a:rPr lang="es-ES" sz="1200" b="1" i="0" kern="1200" dirty="0">
                <a:solidFill>
                  <a:schemeClr val="tx1"/>
                </a:solidFill>
                <a:effectLst/>
                <a:latin typeface="+mn-lt"/>
                <a:ea typeface="+mn-ea"/>
                <a:cs typeface="+mn-cs"/>
              </a:rPr>
              <a:t>, IBM </a:t>
            </a:r>
            <a:r>
              <a:rPr lang="es-ES" sz="1200" b="1" i="0" kern="1200" dirty="0" err="1">
                <a:solidFill>
                  <a:schemeClr val="tx1"/>
                </a:solidFill>
                <a:effectLst/>
                <a:latin typeface="+mn-lt"/>
                <a:ea typeface="+mn-ea"/>
                <a:cs typeface="+mn-cs"/>
              </a:rPr>
              <a:t>WebSpehere</a:t>
            </a:r>
            <a:r>
              <a:rPr lang="es-ES" sz="1200" b="1" i="0" kern="1200" dirty="0">
                <a:solidFill>
                  <a:schemeClr val="tx1"/>
                </a:solidFill>
                <a:effectLst/>
                <a:latin typeface="+mn-lt"/>
                <a:ea typeface="+mn-ea"/>
                <a:cs typeface="+mn-cs"/>
              </a:rPr>
              <a:t>, Netflix, </a:t>
            </a:r>
            <a:r>
              <a:rPr lang="es-ES" sz="1200" b="1" i="0" kern="1200" dirty="0" err="1">
                <a:solidFill>
                  <a:schemeClr val="tx1"/>
                </a:solidFill>
                <a:effectLst/>
                <a:latin typeface="+mn-lt"/>
                <a:ea typeface="+mn-ea"/>
                <a:cs typeface="+mn-cs"/>
              </a:rPr>
              <a:t>twitpic</a:t>
            </a:r>
            <a:r>
              <a:rPr lang="es-ES" sz="1200" b="1" i="0" kern="1200" dirty="0">
                <a:solidFill>
                  <a:schemeClr val="tx1"/>
                </a:solidFill>
                <a:effectLst/>
                <a:latin typeface="+mn-lt"/>
                <a:ea typeface="+mn-ea"/>
                <a:cs typeface="+mn-cs"/>
              </a:rPr>
              <a:t>, </a:t>
            </a:r>
            <a:r>
              <a:rPr lang="es-ES" sz="1200" b="1" i="0" kern="1200" dirty="0" err="1">
                <a:solidFill>
                  <a:schemeClr val="tx1"/>
                </a:solidFill>
                <a:effectLst/>
                <a:latin typeface="+mn-lt"/>
                <a:ea typeface="+mn-ea"/>
                <a:cs typeface="+mn-cs"/>
              </a:rPr>
              <a:t>GeoREST</a:t>
            </a:r>
            <a:r>
              <a:rPr lang="es-ES" sz="1200" b="1" i="0" kern="1200" dirty="0">
                <a:solidFill>
                  <a:schemeClr val="tx1"/>
                </a:solidFill>
                <a:effectLst/>
                <a:latin typeface="+mn-lt"/>
                <a:ea typeface="+mn-ea"/>
                <a:cs typeface="+mn-cs"/>
              </a:rPr>
              <a:t>, </a:t>
            </a:r>
            <a:r>
              <a:rPr lang="es-ES" sz="1200" b="1" i="0" kern="1200" dirty="0" err="1">
                <a:solidFill>
                  <a:schemeClr val="tx1"/>
                </a:solidFill>
                <a:effectLst/>
                <a:latin typeface="+mn-lt"/>
                <a:ea typeface="+mn-ea"/>
                <a:cs typeface="+mn-cs"/>
              </a:rPr>
              <a:t>Nuget</a:t>
            </a:r>
            <a:r>
              <a:rPr lang="es-ES" sz="1200" b="1" i="0" kern="1200" dirty="0">
                <a:solidFill>
                  <a:schemeClr val="tx1"/>
                </a:solidFill>
                <a:effectLst/>
                <a:latin typeface="+mn-lt"/>
                <a:ea typeface="+mn-ea"/>
                <a:cs typeface="+mn-cs"/>
              </a:rPr>
              <a:t>, Windows Live o </a:t>
            </a:r>
            <a:r>
              <a:rPr lang="es-ES" sz="1200" b="1" i="0" kern="1200" dirty="0" err="1">
                <a:solidFill>
                  <a:schemeClr val="tx1"/>
                </a:solidFill>
                <a:effectLst/>
                <a:latin typeface="+mn-lt"/>
                <a:ea typeface="+mn-ea"/>
                <a:cs typeface="+mn-cs"/>
              </a:rPr>
              <a:t>Dbpedia</a:t>
            </a:r>
            <a:r>
              <a:rPr lang="es-ES" sz="1200" b="1" i="0" kern="1200" dirty="0">
                <a:solidFill>
                  <a:schemeClr val="tx1"/>
                </a:solidFill>
                <a:effectLst/>
                <a:latin typeface="+mn-lt"/>
                <a:ea typeface="+mn-ea"/>
                <a:cs typeface="+mn-cs"/>
              </a:rPr>
              <a:t> </a:t>
            </a:r>
            <a:r>
              <a:rPr lang="es-ES" sz="1200" b="0" i="0" kern="1200" dirty="0">
                <a:solidFill>
                  <a:schemeClr val="tx1"/>
                </a:solidFill>
                <a:effectLst/>
                <a:latin typeface="+mn-lt"/>
                <a:ea typeface="+mn-ea"/>
                <a:cs typeface="+mn-cs"/>
              </a:rPr>
              <a:t>entre otras en el sector privado y </a:t>
            </a:r>
            <a:r>
              <a:rPr lang="es-ES" sz="1200" b="1" i="0" kern="1200" dirty="0">
                <a:solidFill>
                  <a:schemeClr val="tx1"/>
                </a:solidFill>
                <a:effectLst/>
                <a:latin typeface="+mn-lt"/>
                <a:ea typeface="+mn-ea"/>
                <a:cs typeface="+mn-cs"/>
              </a:rPr>
              <a:t>Open </a:t>
            </a:r>
            <a:r>
              <a:rPr lang="es-ES" sz="1200" b="1" i="0" kern="1200" dirty="0" err="1">
                <a:solidFill>
                  <a:schemeClr val="tx1"/>
                </a:solidFill>
                <a:effectLst/>
                <a:latin typeface="+mn-lt"/>
                <a:ea typeface="+mn-ea"/>
                <a:cs typeface="+mn-cs"/>
              </a:rPr>
              <a:t>Government</a:t>
            </a:r>
            <a:r>
              <a:rPr lang="es-ES" sz="1200" b="1" i="0" kern="1200" dirty="0">
                <a:solidFill>
                  <a:schemeClr val="tx1"/>
                </a:solidFill>
                <a:effectLst/>
                <a:latin typeface="+mn-lt"/>
                <a:ea typeface="+mn-ea"/>
                <a:cs typeface="+mn-cs"/>
              </a:rPr>
              <a:t> Data </a:t>
            </a:r>
            <a:r>
              <a:rPr lang="es-ES" sz="1200" b="1" i="0" kern="1200" dirty="0" err="1">
                <a:solidFill>
                  <a:schemeClr val="tx1"/>
                </a:solidFill>
                <a:effectLst/>
                <a:latin typeface="+mn-lt"/>
                <a:ea typeface="+mn-ea"/>
                <a:cs typeface="+mn-cs"/>
              </a:rPr>
              <a:t>Initiative</a:t>
            </a:r>
            <a:r>
              <a:rPr lang="es-ES" sz="1200" b="0" i="0" kern="1200" dirty="0">
                <a:solidFill>
                  <a:schemeClr val="tx1"/>
                </a:solidFill>
                <a:effectLst/>
                <a:latin typeface="+mn-lt"/>
                <a:ea typeface="+mn-ea"/>
                <a:cs typeface="+mn-cs"/>
              </a:rPr>
              <a:t> (OGDI), </a:t>
            </a:r>
            <a:r>
              <a:rPr lang="es-ES" sz="1200" b="1" i="0" kern="1200" dirty="0" err="1">
                <a:solidFill>
                  <a:schemeClr val="tx1"/>
                </a:solidFill>
                <a:effectLst/>
                <a:latin typeface="+mn-lt"/>
                <a:ea typeface="+mn-ea"/>
                <a:cs typeface="+mn-cs"/>
              </a:rPr>
              <a:t>The</a:t>
            </a:r>
            <a:r>
              <a:rPr lang="es-ES" sz="1200" b="1" i="0" kern="1200" dirty="0">
                <a:solidFill>
                  <a:schemeClr val="tx1"/>
                </a:solidFill>
                <a:effectLst/>
                <a:latin typeface="+mn-lt"/>
                <a:ea typeface="+mn-ea"/>
                <a:cs typeface="+mn-cs"/>
              </a:rPr>
              <a:t> City </a:t>
            </a:r>
            <a:r>
              <a:rPr lang="es-ES" sz="1200" b="1" i="0" kern="1200" dirty="0" err="1">
                <a:solidFill>
                  <a:schemeClr val="tx1"/>
                </a:solidFill>
                <a:effectLst/>
                <a:latin typeface="+mn-lt"/>
                <a:ea typeface="+mn-ea"/>
                <a:cs typeface="+mn-cs"/>
              </a:rPr>
              <a:t>of</a:t>
            </a:r>
            <a:r>
              <a:rPr lang="es-ES" sz="1200" b="1" i="0" kern="1200" dirty="0">
                <a:solidFill>
                  <a:schemeClr val="tx1"/>
                </a:solidFill>
                <a:effectLst/>
                <a:latin typeface="+mn-lt"/>
                <a:ea typeface="+mn-ea"/>
                <a:cs typeface="+mn-cs"/>
              </a:rPr>
              <a:t> Edmonton Open Data Catalogue</a:t>
            </a:r>
            <a:r>
              <a:rPr lang="es-ES" sz="1200" b="0" i="0" kern="1200" dirty="0">
                <a:solidFill>
                  <a:schemeClr val="tx1"/>
                </a:solidFill>
                <a:effectLst/>
                <a:latin typeface="+mn-lt"/>
                <a:ea typeface="+mn-ea"/>
                <a:cs typeface="+mn-cs"/>
              </a:rPr>
              <a:t> o </a:t>
            </a:r>
            <a:r>
              <a:rPr lang="es-ES" sz="1200" b="1" i="0" kern="1200" dirty="0" err="1">
                <a:solidFill>
                  <a:schemeClr val="tx1"/>
                </a:solidFill>
                <a:effectLst/>
                <a:latin typeface="+mn-lt"/>
                <a:ea typeface="+mn-ea"/>
                <a:cs typeface="+mn-cs"/>
              </a:rPr>
              <a:t>Public</a:t>
            </a:r>
            <a:r>
              <a:rPr lang="es-ES" sz="1200" b="1" i="0" kern="1200" dirty="0">
                <a:solidFill>
                  <a:schemeClr val="tx1"/>
                </a:solidFill>
                <a:effectLst/>
                <a:latin typeface="+mn-lt"/>
                <a:ea typeface="+mn-ea"/>
                <a:cs typeface="+mn-cs"/>
              </a:rPr>
              <a:t> </a:t>
            </a:r>
            <a:r>
              <a:rPr lang="es-ES" sz="1200" b="1" i="0" kern="1200" dirty="0" err="1">
                <a:solidFill>
                  <a:schemeClr val="tx1"/>
                </a:solidFill>
                <a:effectLst/>
                <a:latin typeface="+mn-lt"/>
                <a:ea typeface="+mn-ea"/>
                <a:cs typeface="+mn-cs"/>
              </a:rPr>
              <a:t>Transit</a:t>
            </a:r>
            <a:r>
              <a:rPr lang="es-ES" sz="1200" b="1" i="0" kern="1200" dirty="0">
                <a:solidFill>
                  <a:schemeClr val="tx1"/>
                </a:solidFill>
                <a:effectLst/>
                <a:latin typeface="+mn-lt"/>
                <a:ea typeface="+mn-ea"/>
                <a:cs typeface="+mn-cs"/>
              </a:rPr>
              <a:t> Data </a:t>
            </a:r>
            <a:r>
              <a:rPr lang="es-ES" sz="1200" b="1" i="0" kern="1200" dirty="0" err="1">
                <a:solidFill>
                  <a:schemeClr val="tx1"/>
                </a:solidFill>
                <a:effectLst/>
                <a:latin typeface="+mn-lt"/>
                <a:ea typeface="+mn-ea"/>
                <a:cs typeface="+mn-cs"/>
              </a:rPr>
              <a:t>Community</a:t>
            </a:r>
            <a:r>
              <a:rPr lang="es-ES" sz="1200" b="0" i="0" kern="1200" dirty="0">
                <a:solidFill>
                  <a:schemeClr val="tx1"/>
                </a:solidFill>
                <a:effectLst/>
                <a:latin typeface="+mn-lt"/>
                <a:ea typeface="+mn-ea"/>
                <a:cs typeface="+mn-cs"/>
              </a:rPr>
              <a:t>, por destacar algunas</a:t>
            </a:r>
            <a:endParaRPr lang="es-ES" dirty="0"/>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14</a:t>
            </a:fld>
            <a:endParaRPr lang="es-ES_tradnl"/>
          </a:p>
        </p:txBody>
      </p:sp>
    </p:spTree>
    <p:extLst>
      <p:ext uri="{BB962C8B-B14F-4D97-AF65-F5344CB8AC3E}">
        <p14:creationId xmlns:p14="http://schemas.microsoft.com/office/powerpoint/2010/main" val="21563466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El autenticar siempre es algo que dejamos para el final … aunque para mi casi es lo primero que deberíamos de poner ?? Si hay algo que tiene una seguridad por algo será … muchas veces nos ponemos el </a:t>
            </a:r>
            <a:r>
              <a:rPr lang="es-ES" dirty="0" err="1"/>
              <a:t>simil</a:t>
            </a:r>
            <a:r>
              <a:rPr lang="es-ES" dirty="0"/>
              <a:t> de la construcción y claro cuando hacemos la casa lo ultimo que debemos de poner es la puerta de entrada … pero eso depende porque si no aseguras tu casa o la obra ya sabes como acaba esta … en lo ajeno no .. Pues con  las APIS es igual y si un método tiene que tener autenticación y autorización cuanto antes mejor … </a:t>
            </a:r>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18</a:t>
            </a:fld>
            <a:endParaRPr lang="es-ES_tradnl"/>
          </a:p>
        </p:txBody>
      </p:sp>
    </p:spTree>
    <p:extLst>
      <p:ext uri="{BB962C8B-B14F-4D97-AF65-F5344CB8AC3E}">
        <p14:creationId xmlns:p14="http://schemas.microsoft.com/office/powerpoint/2010/main" val="295295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Que vamos a ver en la sesión de hoy???  Esta claro que hace en nuestro día a día muchos empezamos a implementar una API, quizás muchos empiecen primero con la implementación de la lógica funcional .. Y empezamos  de abajo arriba … pero en esta sesión que vamos a ver .. Vamos a centrarnos solo en la parte de la API que es lo que necesitamos para tener todo lo necesario para hacer una API de la que nos sintamos medianamente orgullosos  y como hacerla en .NET Core 3.1 </a:t>
            </a:r>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4</a:t>
            </a:fld>
            <a:endParaRPr lang="es-ES_tradnl"/>
          </a:p>
        </p:txBody>
      </p:sp>
    </p:spTree>
    <p:extLst>
      <p:ext uri="{BB962C8B-B14F-4D97-AF65-F5344CB8AC3E}">
        <p14:creationId xmlns:p14="http://schemas.microsoft.com/office/powerpoint/2010/main" val="187933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¿Qué hace Nick </a:t>
            </a:r>
            <a:r>
              <a:rPr lang="es-ES" dirty="0" err="1"/>
              <a:t>Fury</a:t>
            </a:r>
            <a:r>
              <a:rPr lang="es-ES" dirty="0"/>
              <a:t> cuando empieza una batalla? Organización lo primero de todo … </a:t>
            </a:r>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5</a:t>
            </a:fld>
            <a:endParaRPr lang="es-ES_tradnl"/>
          </a:p>
        </p:txBody>
      </p:sp>
    </p:spTree>
    <p:extLst>
      <p:ext uri="{BB962C8B-B14F-4D97-AF65-F5344CB8AC3E}">
        <p14:creationId xmlns:p14="http://schemas.microsoft.com/office/powerpoint/2010/main" val="2174067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Antes de empezar, da igual si estamos desarrollando una API, una aplicación Web o cualquier cosa  independientemente de la tecnología es muy importante que nos paremos a pensar que es lo que vamos a hacer y como lo vamos a hacer antes de tirar una sola línea de código… luego ya entraremos en materia </a:t>
            </a:r>
          </a:p>
          <a:p>
            <a:endParaRPr lang="es-ES" dirty="0"/>
          </a:p>
          <a:p>
            <a:r>
              <a:rPr lang="es-ES" dirty="0"/>
              <a:t>¿Por donde empezarías?  No hay una única forma de empezar, pero si que dependiendo de que opción tengamos es posible que tengamos que hacer faena pero cada maestrillo con su librillo :P </a:t>
            </a:r>
          </a:p>
          <a:p>
            <a:endParaRPr lang="es-ES" dirty="0"/>
          </a:p>
          <a:p>
            <a:endParaRPr lang="es-ES" dirty="0"/>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6</a:t>
            </a:fld>
            <a:endParaRPr lang="es-ES_tradnl"/>
          </a:p>
        </p:txBody>
      </p:sp>
    </p:spTree>
    <p:extLst>
      <p:ext uri="{BB962C8B-B14F-4D97-AF65-F5344CB8AC3E}">
        <p14:creationId xmlns:p14="http://schemas.microsoft.com/office/powerpoint/2010/main" val="15790873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Se nos llena la boca de hablar de servicios REST y luego nuestros servicios son de todo menos REST… quien no ha cogido una API y el primer método de la api es http://loquesa/api/avengers/getavengers REST vayamos por parte y no confundamos por un lado un servicio REST usa los protocolos HTTP para la obtención de datos, veamos eso como GET,POST, PUT, DELETE eso no lo debemos de poner nunca en la definición de los métodos , vale el segundo factor que debemos de tener en cuenta es que debemos de considerar todo lo que tiene como si fuera un recurso que nos va a servir, todo lo que nos devuelve la API es un recurso, desde una imagen a un registro de la base de datos de esta vamos a tener en cuenta para otros aspectos en la creación de la API como es la devolución de los resultados .</a:t>
            </a:r>
          </a:p>
          <a:p>
            <a:endParaRPr lang="es-ES" u="sng" dirty="0"/>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8</a:t>
            </a:fld>
            <a:endParaRPr lang="es-ES_tradnl"/>
          </a:p>
        </p:txBody>
      </p:sp>
    </p:spTree>
    <p:extLst>
      <p:ext uri="{BB962C8B-B14F-4D97-AF65-F5344CB8AC3E}">
        <p14:creationId xmlns:p14="http://schemas.microsoft.com/office/powerpoint/2010/main" val="2045908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Podemos dividir los </a:t>
            </a:r>
            <a:r>
              <a:rPr lang="es-ES" dirty="0" err="1"/>
              <a:t>sustantiovos</a:t>
            </a:r>
            <a:r>
              <a:rPr lang="es-ES" dirty="0"/>
              <a:t> en 4 grupos (documento, colección, almacén y controlador) </a:t>
            </a:r>
          </a:p>
          <a:p>
            <a:endParaRPr lang="es-ES" dirty="0"/>
          </a:p>
          <a:p>
            <a:r>
              <a:rPr lang="es-ES" dirty="0" err="1"/>
              <a:t>Collection</a:t>
            </a:r>
            <a:r>
              <a:rPr lang="es-ES" dirty="0"/>
              <a:t> =&gt; Depende del servidor permitir si se añaden más recursos o no </a:t>
            </a:r>
          </a:p>
          <a:p>
            <a:endParaRPr lang="es-ES" dirty="0"/>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9</a:t>
            </a:fld>
            <a:endParaRPr lang="es-ES_tradnl"/>
          </a:p>
        </p:txBody>
      </p:sp>
    </p:spTree>
    <p:extLst>
      <p:ext uri="{BB962C8B-B14F-4D97-AF65-F5344CB8AC3E}">
        <p14:creationId xmlns:p14="http://schemas.microsoft.com/office/powerpoint/2010/main" val="923606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Consistencia para mi es sentido común que mucha veces nos falta …  cuando hablamos de consistencias hablamos de que vamos a utilizar  una convenciones de nombres de recursos y formato de URI consistentes para una mínima ambigüedad y una máxima legibilidad y mantenimiento. Podemos definir una serie de consejos ..</a:t>
            </a:r>
          </a:p>
          <a:p>
            <a:endParaRPr lang="es-ES" dirty="0"/>
          </a:p>
          <a:p>
            <a:endParaRPr lang="es-ES" dirty="0"/>
          </a:p>
          <a:p>
            <a:r>
              <a:rPr lang="es-ES" dirty="0"/>
              <a:t>A parte de esto vamos a utilizar el sentido común en otros dos aspectos que no he mencionado en esta PPT=&gt; primero en los CRUD no lo haremos implícitamente es decir no pondremos ADD, Delo o el nombre de nuestro método y por otro lado para el tema de los filtrados de la colección usaremos elementos en la </a:t>
            </a:r>
            <a:r>
              <a:rPr lang="es-ES" dirty="0" err="1"/>
              <a:t>QueryString</a:t>
            </a:r>
            <a:r>
              <a:rPr lang="es-ES" dirty="0"/>
              <a:t> para paginar, filtrar, </a:t>
            </a:r>
            <a:r>
              <a:rPr lang="es-ES" dirty="0" err="1"/>
              <a:t>etc</a:t>
            </a:r>
            <a:r>
              <a:rPr lang="es-ES" dirty="0"/>
              <a:t>… en esta parte de como hacer esto </a:t>
            </a:r>
            <a:r>
              <a:rPr lang="es-ES" dirty="0" err="1"/>
              <a:t>tambien</a:t>
            </a:r>
            <a:r>
              <a:rPr lang="es-ES" dirty="0"/>
              <a:t> podemos usar una “estándar” como pueda ser </a:t>
            </a:r>
            <a:r>
              <a:rPr lang="es-ES" dirty="0" err="1"/>
              <a:t>Odata</a:t>
            </a:r>
            <a:r>
              <a:rPr lang="es-ES" dirty="0"/>
              <a:t>.</a:t>
            </a:r>
          </a:p>
          <a:p>
            <a:endParaRPr lang="es-ES" dirty="0"/>
          </a:p>
          <a:p>
            <a:endParaRPr lang="es-ES" dirty="0"/>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10</a:t>
            </a:fld>
            <a:endParaRPr lang="es-ES_tradnl"/>
          </a:p>
        </p:txBody>
      </p:sp>
    </p:spTree>
    <p:extLst>
      <p:ext uri="{BB962C8B-B14F-4D97-AF65-F5344CB8AC3E}">
        <p14:creationId xmlns:p14="http://schemas.microsoft.com/office/powerpoint/2010/main" val="12512652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Si hay algo que no nos gusta a los </a:t>
            </a:r>
            <a:r>
              <a:rPr lang="es-ES" dirty="0" err="1"/>
              <a:t>informaticos</a:t>
            </a:r>
            <a:r>
              <a:rPr lang="es-ES" dirty="0"/>
              <a:t> /tecnólogos o </a:t>
            </a:r>
            <a:r>
              <a:rPr lang="es-ES" dirty="0" err="1"/>
              <a:t>developers</a:t>
            </a:r>
            <a:r>
              <a:rPr lang="es-ES" dirty="0"/>
              <a:t> es desarrollar y centramos nuestras energías en intentar en implementar la funcionalidad requerida, pero vamos a centrarnos en que estamos desarrollando una API sino tenemos documentados los métodos que nuestros clientes nos van a pedir como les decimos que nos consuman/utilicen… Vale ahora mucho me diréis que estamos haciendo una API pero solo la va a utilizar el FRONT de una determinada aplicación y que es posible incluso que lo haga la misma persona … vale genial … pero si esa persona sale del proyecto y nos piden un cambio que hacemos ?? Por regla general os digo lo que hacemos … un método que probablemente ya esta en la API … como lo podemos solucionar </a:t>
            </a:r>
            <a:r>
              <a:rPr lang="es-ES" dirty="0" err="1"/>
              <a:t>Swagger</a:t>
            </a:r>
            <a:r>
              <a:rPr lang="es-ES" dirty="0"/>
              <a:t> </a:t>
            </a:r>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11</a:t>
            </a:fld>
            <a:endParaRPr lang="es-ES_tradnl"/>
          </a:p>
        </p:txBody>
      </p:sp>
    </p:spTree>
    <p:extLst>
      <p:ext uri="{BB962C8B-B14F-4D97-AF65-F5344CB8AC3E}">
        <p14:creationId xmlns:p14="http://schemas.microsoft.com/office/powerpoint/2010/main" val="1232288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Muchas veces empezamos el proyecto y no tenemos en cuenta que es posible que tengamos más de un cliente y que igual los cambios que aplican para un cliente no aplican para otro y la solución no es tener dos métodos diferentes y que cada uno consuma el que quiera.. lo chulo he interesante es versionar la api tener una política de cuando vamos a tener una </a:t>
            </a:r>
            <a:r>
              <a:rPr lang="es-ES" dirty="0" err="1"/>
              <a:t>major</a:t>
            </a:r>
            <a:r>
              <a:rPr lang="es-ES" dirty="0"/>
              <a:t> versión o cuando va a ser una </a:t>
            </a:r>
            <a:r>
              <a:rPr lang="es-ES" dirty="0" err="1"/>
              <a:t>minor</a:t>
            </a:r>
            <a:r>
              <a:rPr lang="es-ES" dirty="0"/>
              <a:t>, cuando vamos a deprecar una versión, o cuando obligaremos a nuestros clientes a utilizar la nueva versión … Ahora bien Como versionamos?</a:t>
            </a:r>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13</a:t>
            </a:fld>
            <a:endParaRPr lang="es-ES_tradnl"/>
          </a:p>
        </p:txBody>
      </p:sp>
    </p:spTree>
    <p:extLst>
      <p:ext uri="{BB962C8B-B14F-4D97-AF65-F5344CB8AC3E}">
        <p14:creationId xmlns:p14="http://schemas.microsoft.com/office/powerpoint/2010/main" val="379682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37D321-B91B-446D-8A02-47059AC179C0}"/>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B3456E1E-B400-436E-A9B3-28F9B20DB0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C74279E3-BC56-4B8E-96DB-2983AD3F011F}"/>
              </a:ext>
            </a:extLst>
          </p:cNvPr>
          <p:cNvSpPr>
            <a:spLocks noGrp="1"/>
          </p:cNvSpPr>
          <p:nvPr>
            <p:ph type="dt" sz="half" idx="10"/>
          </p:nvPr>
        </p:nvSpPr>
        <p:spPr/>
        <p:txBody>
          <a:bodyPr/>
          <a:lstStyle/>
          <a:p>
            <a:fld id="{884406F1-D55D-4EF3-B6E5-F254E6012FCC}" type="datetimeFigureOut">
              <a:rPr lang="es-ES" smtClean="0"/>
              <a:t>18/01/2020</a:t>
            </a:fld>
            <a:endParaRPr lang="es-ES"/>
          </a:p>
        </p:txBody>
      </p:sp>
      <p:sp>
        <p:nvSpPr>
          <p:cNvPr id="5" name="Marcador de pie de página 4">
            <a:extLst>
              <a:ext uri="{FF2B5EF4-FFF2-40B4-BE49-F238E27FC236}">
                <a16:creationId xmlns:a16="http://schemas.microsoft.com/office/drawing/2014/main" id="{A6742364-6240-47B5-AA4D-5B06D992B0F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6949FA35-C6A6-4888-A5E8-15FF854DCA9C}"/>
              </a:ext>
            </a:extLst>
          </p:cNvPr>
          <p:cNvSpPr>
            <a:spLocks noGrp="1"/>
          </p:cNvSpPr>
          <p:nvPr>
            <p:ph type="sldNum" sz="quarter" idx="12"/>
          </p:nvPr>
        </p:nvSpPr>
        <p:spPr/>
        <p:txBody>
          <a:bodyPr/>
          <a:lstStyle/>
          <a:p>
            <a:fld id="{17262D92-2B91-4EBB-B90A-3FC6785F5FB3}" type="slidenum">
              <a:rPr lang="es-ES" smtClean="0"/>
              <a:t>‹Nº›</a:t>
            </a:fld>
            <a:endParaRPr lang="es-ES"/>
          </a:p>
        </p:txBody>
      </p:sp>
    </p:spTree>
    <p:extLst>
      <p:ext uri="{BB962C8B-B14F-4D97-AF65-F5344CB8AC3E}">
        <p14:creationId xmlns:p14="http://schemas.microsoft.com/office/powerpoint/2010/main" val="2792701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Diseño personalizado">
    <p:bg>
      <p:bgRef idx="1001">
        <a:schemeClr val="bg1"/>
      </p:bgRef>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C7C8E554-3FDF-459F-A8F4-EDF854F8A935}"/>
              </a:ext>
            </a:extLst>
          </p:cNvPr>
          <p:cNvSpPr/>
          <p:nvPr userDrawn="1"/>
        </p:nvSpPr>
        <p:spPr>
          <a:xfrm>
            <a:off x="0" y="6413721"/>
            <a:ext cx="12192000" cy="444279"/>
          </a:xfrm>
          <a:prstGeom prst="rect">
            <a:avLst/>
          </a:prstGeom>
          <a:solidFill>
            <a:srgbClr val="561B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6">
            <a:extLst>
              <a:ext uri="{FF2B5EF4-FFF2-40B4-BE49-F238E27FC236}">
                <a16:creationId xmlns:a16="http://schemas.microsoft.com/office/drawing/2014/main" id="{CFBFC3C6-7718-480B-BA55-A81A1259F61C}"/>
              </a:ext>
            </a:extLst>
          </p:cNvPr>
          <p:cNvSpPr/>
          <p:nvPr userDrawn="1"/>
        </p:nvSpPr>
        <p:spPr>
          <a:xfrm>
            <a:off x="0" y="1027906"/>
            <a:ext cx="12192000" cy="45719"/>
          </a:xfrm>
          <a:prstGeom prst="rect">
            <a:avLst/>
          </a:prstGeom>
          <a:solidFill>
            <a:srgbClr val="561B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Marcador de fecha 13">
            <a:extLst>
              <a:ext uri="{FF2B5EF4-FFF2-40B4-BE49-F238E27FC236}">
                <a16:creationId xmlns:a16="http://schemas.microsoft.com/office/drawing/2014/main" id="{83FD43D3-BE7F-4EDF-9B3B-DF0C79ECFEA3}"/>
              </a:ext>
            </a:extLst>
          </p:cNvPr>
          <p:cNvSpPr>
            <a:spLocks noGrp="1"/>
          </p:cNvSpPr>
          <p:nvPr>
            <p:ph type="dt" sz="half" idx="10"/>
          </p:nvPr>
        </p:nvSpPr>
        <p:spPr>
          <a:xfrm>
            <a:off x="305938" y="6451762"/>
            <a:ext cx="2743200" cy="365125"/>
          </a:xfrm>
        </p:spPr>
        <p:txBody>
          <a:bodyPr/>
          <a:lstStyle>
            <a:lvl1pPr>
              <a:defRPr>
                <a:solidFill>
                  <a:schemeClr val="bg1"/>
                </a:solidFill>
              </a:defRPr>
            </a:lvl1pPr>
          </a:lstStyle>
          <a:p>
            <a:fld id="{DC76426A-DF8C-4B33-AC87-8CA5E8B7F10A}" type="datetimeFigureOut">
              <a:rPr lang="es-ES" smtClean="0"/>
              <a:pPr/>
              <a:t>18/01/2020</a:t>
            </a:fld>
            <a:endParaRPr lang="es-ES" dirty="0"/>
          </a:p>
        </p:txBody>
      </p:sp>
      <p:sp>
        <p:nvSpPr>
          <p:cNvPr id="15" name="Marcador de pie de página 14">
            <a:extLst>
              <a:ext uri="{FF2B5EF4-FFF2-40B4-BE49-F238E27FC236}">
                <a16:creationId xmlns:a16="http://schemas.microsoft.com/office/drawing/2014/main" id="{9499C88A-4D53-4D56-9323-867D9F2ED503}"/>
              </a:ext>
            </a:extLst>
          </p:cNvPr>
          <p:cNvSpPr>
            <a:spLocks noGrp="1"/>
          </p:cNvSpPr>
          <p:nvPr>
            <p:ph type="ftr" sz="quarter" idx="11"/>
          </p:nvPr>
        </p:nvSpPr>
        <p:spPr>
          <a:xfrm>
            <a:off x="3465394" y="6451762"/>
            <a:ext cx="4114800" cy="365125"/>
          </a:xfrm>
        </p:spPr>
        <p:txBody>
          <a:bodyPr/>
          <a:lstStyle>
            <a:lvl1pPr>
              <a:defRPr>
                <a:solidFill>
                  <a:schemeClr val="bg1"/>
                </a:solidFill>
              </a:defRPr>
            </a:lvl1pPr>
          </a:lstStyle>
          <a:p>
            <a:endParaRPr lang="es-ES"/>
          </a:p>
        </p:txBody>
      </p:sp>
      <p:sp>
        <p:nvSpPr>
          <p:cNvPr id="16" name="Marcador de número de diapositiva 15">
            <a:extLst>
              <a:ext uri="{FF2B5EF4-FFF2-40B4-BE49-F238E27FC236}">
                <a16:creationId xmlns:a16="http://schemas.microsoft.com/office/drawing/2014/main" id="{0922C18C-0DCC-45B3-B7A9-B85F96E0F7F7}"/>
              </a:ext>
            </a:extLst>
          </p:cNvPr>
          <p:cNvSpPr>
            <a:spLocks noGrp="1"/>
          </p:cNvSpPr>
          <p:nvPr>
            <p:ph type="sldNum" sz="quarter" idx="12"/>
          </p:nvPr>
        </p:nvSpPr>
        <p:spPr>
          <a:xfrm>
            <a:off x="7771264" y="6434485"/>
            <a:ext cx="2743200" cy="365125"/>
          </a:xfrm>
        </p:spPr>
        <p:txBody>
          <a:bodyPr/>
          <a:lstStyle>
            <a:lvl1pPr>
              <a:defRPr sz="1600">
                <a:solidFill>
                  <a:schemeClr val="bg1"/>
                </a:solidFill>
                <a:latin typeface="Helvetica" panose="020B0604020202020204" pitchFamily="34" charset="0"/>
                <a:cs typeface="Helvetica" panose="020B0604020202020204" pitchFamily="34" charset="0"/>
              </a:defRPr>
            </a:lvl1pPr>
          </a:lstStyle>
          <a:p>
            <a:endParaRPr lang="es-ES" dirty="0"/>
          </a:p>
        </p:txBody>
      </p:sp>
      <p:sp>
        <p:nvSpPr>
          <p:cNvPr id="8" name="Título 7">
            <a:extLst>
              <a:ext uri="{FF2B5EF4-FFF2-40B4-BE49-F238E27FC236}">
                <a16:creationId xmlns:a16="http://schemas.microsoft.com/office/drawing/2014/main" id="{18272690-7287-416B-8A94-44BB66DE741D}"/>
              </a:ext>
            </a:extLst>
          </p:cNvPr>
          <p:cNvSpPr>
            <a:spLocks noGrp="1"/>
          </p:cNvSpPr>
          <p:nvPr>
            <p:ph type="title"/>
          </p:nvPr>
        </p:nvSpPr>
        <p:spPr>
          <a:xfrm>
            <a:off x="838200" y="126587"/>
            <a:ext cx="10515600" cy="1171466"/>
          </a:xfrm>
          <a:noFill/>
        </p:spPr>
        <p:txBody>
          <a:bodyPr>
            <a:noAutofit/>
          </a:bodyPr>
          <a:lstStyle>
            <a:lvl1pPr>
              <a:defRPr sz="3600">
                <a:solidFill>
                  <a:srgbClr val="561B64"/>
                </a:solidFill>
              </a:defRPr>
            </a:lvl1pPr>
          </a:lstStyle>
          <a:p>
            <a:r>
              <a:rPr lang="es-ES" dirty="0"/>
              <a:t>Haga clic para modificar el estilo de título del patrón</a:t>
            </a:r>
          </a:p>
        </p:txBody>
      </p:sp>
      <p:sp>
        <p:nvSpPr>
          <p:cNvPr id="2" name="CuadroTexto 1">
            <a:extLst>
              <a:ext uri="{FF2B5EF4-FFF2-40B4-BE49-F238E27FC236}">
                <a16:creationId xmlns:a16="http://schemas.microsoft.com/office/drawing/2014/main" id="{9A161A1A-FF99-48CB-B1CC-88137F488B66}"/>
              </a:ext>
            </a:extLst>
          </p:cNvPr>
          <p:cNvSpPr txBox="1"/>
          <p:nvPr userDrawn="1"/>
        </p:nvSpPr>
        <p:spPr>
          <a:xfrm>
            <a:off x="10594618" y="6447555"/>
            <a:ext cx="15183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b="0" dirty="0">
                <a:solidFill>
                  <a:schemeClr val="bg1"/>
                </a:solidFill>
                <a:latin typeface="Helvetica" panose="020B0604020202020204" pitchFamily="34" charset="0"/>
                <a:cs typeface="Helvetica" panose="020B0604020202020204" pitchFamily="34" charset="0"/>
              </a:rPr>
              <a:t>#</a:t>
            </a:r>
            <a:r>
              <a:rPr lang="es-ES" sz="1800" b="0" dirty="0" err="1">
                <a:solidFill>
                  <a:schemeClr val="bg1"/>
                </a:solidFill>
                <a:latin typeface="Helvetica" panose="020B0604020202020204" pitchFamily="34" charset="0"/>
                <a:cs typeface="Helvetica" panose="020B0604020202020204" pitchFamily="34" charset="0"/>
              </a:rPr>
              <a:t>netcoreconf</a:t>
            </a:r>
            <a:endParaRPr lang="es-ES" sz="1800" b="0" dirty="0">
              <a:solidFill>
                <a:schemeClr val="bg1"/>
              </a:solidFill>
              <a:latin typeface="Helvetica" panose="020B0604020202020204" pitchFamily="34" charset="0"/>
              <a:cs typeface="Helvetica" panose="020B0604020202020204" pitchFamily="34" charset="0"/>
            </a:endParaRPr>
          </a:p>
        </p:txBody>
      </p:sp>
      <p:sp>
        <p:nvSpPr>
          <p:cNvPr id="10" name="Marcador de texto 2">
            <a:extLst>
              <a:ext uri="{FF2B5EF4-FFF2-40B4-BE49-F238E27FC236}">
                <a16:creationId xmlns:a16="http://schemas.microsoft.com/office/drawing/2014/main" id="{B72CA792-D146-9342-95DE-270094613E5E}"/>
              </a:ext>
            </a:extLst>
          </p:cNvPr>
          <p:cNvSpPr>
            <a:spLocks noGrp="1"/>
          </p:cNvSpPr>
          <p:nvPr>
            <p:ph idx="1"/>
          </p:nvPr>
        </p:nvSpPr>
        <p:spPr>
          <a:xfrm>
            <a:off x="838200" y="1478756"/>
            <a:ext cx="10515600" cy="4351338"/>
          </a:xfrm>
          <a:prstGeom prst="rect">
            <a:avLst/>
          </a:prstGeom>
        </p:spPr>
        <p:txBody>
          <a:bodyPr vert="horz" lIns="91440" tIns="45720" rIns="91440" bIns="45720" rtlCol="0">
            <a:normAutofit/>
          </a:body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pic>
        <p:nvPicPr>
          <p:cNvPr id="11" name="Imagen 10" descr="Logo netcoreconf 2002">
            <a:extLst>
              <a:ext uri="{FF2B5EF4-FFF2-40B4-BE49-F238E27FC236}">
                <a16:creationId xmlns:a16="http://schemas.microsoft.com/office/drawing/2014/main" id="{2F663C3A-A960-E84F-81B3-BE5BCB578E9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25198" y="5365490"/>
            <a:ext cx="924339" cy="1039881"/>
          </a:xfrm>
          <a:prstGeom prst="rect">
            <a:avLst/>
          </a:prstGeom>
        </p:spPr>
      </p:pic>
    </p:spTree>
    <p:extLst>
      <p:ext uri="{BB962C8B-B14F-4D97-AF65-F5344CB8AC3E}">
        <p14:creationId xmlns:p14="http://schemas.microsoft.com/office/powerpoint/2010/main" val="37924032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Diseño personalizado">
    <p:bg>
      <p:bgRef idx="1001">
        <a:schemeClr val="bg1"/>
      </p:bgRef>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C7C8E554-3FDF-459F-A8F4-EDF854F8A935}"/>
              </a:ext>
            </a:extLst>
          </p:cNvPr>
          <p:cNvSpPr/>
          <p:nvPr userDrawn="1"/>
        </p:nvSpPr>
        <p:spPr>
          <a:xfrm>
            <a:off x="0" y="6413721"/>
            <a:ext cx="12192000" cy="444279"/>
          </a:xfrm>
          <a:prstGeom prst="rect">
            <a:avLst/>
          </a:prstGeom>
          <a:solidFill>
            <a:srgbClr val="561B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6">
            <a:extLst>
              <a:ext uri="{FF2B5EF4-FFF2-40B4-BE49-F238E27FC236}">
                <a16:creationId xmlns:a16="http://schemas.microsoft.com/office/drawing/2014/main" id="{CFBFC3C6-7718-480B-BA55-A81A1259F61C}"/>
              </a:ext>
            </a:extLst>
          </p:cNvPr>
          <p:cNvSpPr/>
          <p:nvPr userDrawn="1"/>
        </p:nvSpPr>
        <p:spPr>
          <a:xfrm>
            <a:off x="0" y="1027906"/>
            <a:ext cx="12192000" cy="45719"/>
          </a:xfrm>
          <a:prstGeom prst="rect">
            <a:avLst/>
          </a:prstGeom>
          <a:solidFill>
            <a:srgbClr val="561B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Marcador de fecha 13">
            <a:extLst>
              <a:ext uri="{FF2B5EF4-FFF2-40B4-BE49-F238E27FC236}">
                <a16:creationId xmlns:a16="http://schemas.microsoft.com/office/drawing/2014/main" id="{83FD43D3-BE7F-4EDF-9B3B-DF0C79ECFEA3}"/>
              </a:ext>
            </a:extLst>
          </p:cNvPr>
          <p:cNvSpPr>
            <a:spLocks noGrp="1"/>
          </p:cNvSpPr>
          <p:nvPr>
            <p:ph type="dt" sz="half" idx="10"/>
          </p:nvPr>
        </p:nvSpPr>
        <p:spPr>
          <a:xfrm>
            <a:off x="305938" y="6451762"/>
            <a:ext cx="2743200" cy="365125"/>
          </a:xfrm>
        </p:spPr>
        <p:txBody>
          <a:bodyPr/>
          <a:lstStyle>
            <a:lvl1pPr>
              <a:defRPr>
                <a:solidFill>
                  <a:schemeClr val="bg1"/>
                </a:solidFill>
              </a:defRPr>
            </a:lvl1pPr>
          </a:lstStyle>
          <a:p>
            <a:fld id="{DC76426A-DF8C-4B33-AC87-8CA5E8B7F10A}" type="datetimeFigureOut">
              <a:rPr lang="es-ES" smtClean="0"/>
              <a:pPr/>
              <a:t>18/01/2020</a:t>
            </a:fld>
            <a:endParaRPr lang="es-ES" dirty="0"/>
          </a:p>
        </p:txBody>
      </p:sp>
      <p:sp>
        <p:nvSpPr>
          <p:cNvPr id="15" name="Marcador de pie de página 14">
            <a:extLst>
              <a:ext uri="{FF2B5EF4-FFF2-40B4-BE49-F238E27FC236}">
                <a16:creationId xmlns:a16="http://schemas.microsoft.com/office/drawing/2014/main" id="{9499C88A-4D53-4D56-9323-867D9F2ED503}"/>
              </a:ext>
            </a:extLst>
          </p:cNvPr>
          <p:cNvSpPr>
            <a:spLocks noGrp="1"/>
          </p:cNvSpPr>
          <p:nvPr>
            <p:ph type="ftr" sz="quarter" idx="11"/>
          </p:nvPr>
        </p:nvSpPr>
        <p:spPr>
          <a:xfrm>
            <a:off x="3465394" y="6451762"/>
            <a:ext cx="4114800" cy="365125"/>
          </a:xfrm>
        </p:spPr>
        <p:txBody>
          <a:bodyPr/>
          <a:lstStyle>
            <a:lvl1pPr>
              <a:defRPr>
                <a:solidFill>
                  <a:schemeClr val="bg1"/>
                </a:solidFill>
              </a:defRPr>
            </a:lvl1pPr>
          </a:lstStyle>
          <a:p>
            <a:endParaRPr lang="es-ES"/>
          </a:p>
        </p:txBody>
      </p:sp>
      <p:sp>
        <p:nvSpPr>
          <p:cNvPr id="16" name="Marcador de número de diapositiva 15">
            <a:extLst>
              <a:ext uri="{FF2B5EF4-FFF2-40B4-BE49-F238E27FC236}">
                <a16:creationId xmlns:a16="http://schemas.microsoft.com/office/drawing/2014/main" id="{0922C18C-0DCC-45B3-B7A9-B85F96E0F7F7}"/>
              </a:ext>
            </a:extLst>
          </p:cNvPr>
          <p:cNvSpPr>
            <a:spLocks noGrp="1"/>
          </p:cNvSpPr>
          <p:nvPr>
            <p:ph type="sldNum" sz="quarter" idx="12"/>
          </p:nvPr>
        </p:nvSpPr>
        <p:spPr>
          <a:xfrm>
            <a:off x="7771264" y="6434485"/>
            <a:ext cx="2743200" cy="365125"/>
          </a:xfrm>
        </p:spPr>
        <p:txBody>
          <a:bodyPr/>
          <a:lstStyle>
            <a:lvl1pPr>
              <a:defRPr sz="1600">
                <a:solidFill>
                  <a:schemeClr val="bg1"/>
                </a:solidFill>
                <a:latin typeface="Helvetica" panose="020B0604020202020204" pitchFamily="34" charset="0"/>
                <a:cs typeface="Helvetica" panose="020B0604020202020204" pitchFamily="34" charset="0"/>
              </a:defRPr>
            </a:lvl1pPr>
          </a:lstStyle>
          <a:p>
            <a:endParaRPr lang="es-ES" dirty="0"/>
          </a:p>
        </p:txBody>
      </p:sp>
      <p:sp>
        <p:nvSpPr>
          <p:cNvPr id="8" name="Título 7">
            <a:extLst>
              <a:ext uri="{FF2B5EF4-FFF2-40B4-BE49-F238E27FC236}">
                <a16:creationId xmlns:a16="http://schemas.microsoft.com/office/drawing/2014/main" id="{18272690-7287-416B-8A94-44BB66DE741D}"/>
              </a:ext>
            </a:extLst>
          </p:cNvPr>
          <p:cNvSpPr>
            <a:spLocks noGrp="1"/>
          </p:cNvSpPr>
          <p:nvPr>
            <p:ph type="title"/>
          </p:nvPr>
        </p:nvSpPr>
        <p:spPr>
          <a:xfrm>
            <a:off x="838200" y="126587"/>
            <a:ext cx="10515600" cy="1171466"/>
          </a:xfrm>
          <a:noFill/>
        </p:spPr>
        <p:txBody>
          <a:bodyPr>
            <a:noAutofit/>
          </a:bodyPr>
          <a:lstStyle>
            <a:lvl1pPr>
              <a:defRPr sz="3600">
                <a:solidFill>
                  <a:srgbClr val="561B64"/>
                </a:solidFill>
              </a:defRPr>
            </a:lvl1pPr>
          </a:lstStyle>
          <a:p>
            <a:r>
              <a:rPr lang="es-ES"/>
              <a:t>Haga clic para modificar el estilo de título del patrón</a:t>
            </a:r>
          </a:p>
        </p:txBody>
      </p:sp>
      <p:sp>
        <p:nvSpPr>
          <p:cNvPr id="2" name="CuadroTexto 1">
            <a:extLst>
              <a:ext uri="{FF2B5EF4-FFF2-40B4-BE49-F238E27FC236}">
                <a16:creationId xmlns:a16="http://schemas.microsoft.com/office/drawing/2014/main" id="{9A161A1A-FF99-48CB-B1CC-88137F488B66}"/>
              </a:ext>
            </a:extLst>
          </p:cNvPr>
          <p:cNvSpPr txBox="1"/>
          <p:nvPr userDrawn="1"/>
        </p:nvSpPr>
        <p:spPr>
          <a:xfrm>
            <a:off x="10594618" y="6447555"/>
            <a:ext cx="15183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b="0" dirty="0">
                <a:solidFill>
                  <a:schemeClr val="bg1"/>
                </a:solidFill>
                <a:latin typeface="Helvetica" panose="020B0604020202020204" pitchFamily="34" charset="0"/>
                <a:cs typeface="Helvetica" panose="020B0604020202020204" pitchFamily="34" charset="0"/>
              </a:rPr>
              <a:t>#</a:t>
            </a:r>
            <a:r>
              <a:rPr lang="es-ES" sz="1800" b="0" dirty="0" err="1">
                <a:solidFill>
                  <a:schemeClr val="bg1"/>
                </a:solidFill>
                <a:latin typeface="Helvetica" panose="020B0604020202020204" pitchFamily="34" charset="0"/>
                <a:cs typeface="Helvetica" panose="020B0604020202020204" pitchFamily="34" charset="0"/>
              </a:rPr>
              <a:t>netcoreconf</a:t>
            </a:r>
            <a:endParaRPr lang="es-ES" sz="1800" b="0" dirty="0">
              <a:solidFill>
                <a:schemeClr val="bg1"/>
              </a:solidFill>
              <a:latin typeface="Helvetica" panose="020B0604020202020204" pitchFamily="34" charset="0"/>
              <a:cs typeface="Helvetica" panose="020B0604020202020204" pitchFamily="34" charset="0"/>
            </a:endParaRPr>
          </a:p>
        </p:txBody>
      </p:sp>
      <p:pic>
        <p:nvPicPr>
          <p:cNvPr id="12" name="Imagen 11" descr="Logo netcoreconf 2002">
            <a:extLst>
              <a:ext uri="{FF2B5EF4-FFF2-40B4-BE49-F238E27FC236}">
                <a16:creationId xmlns:a16="http://schemas.microsoft.com/office/drawing/2014/main" id="{019D85AC-A418-9147-8704-C7F91D0CD29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25198" y="5365490"/>
            <a:ext cx="924339" cy="1039881"/>
          </a:xfrm>
          <a:prstGeom prst="rect">
            <a:avLst/>
          </a:prstGeom>
        </p:spPr>
      </p:pic>
    </p:spTree>
    <p:extLst>
      <p:ext uri="{BB962C8B-B14F-4D97-AF65-F5344CB8AC3E}">
        <p14:creationId xmlns:p14="http://schemas.microsoft.com/office/powerpoint/2010/main" val="290984186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Diseño personalizado">
    <p:bg>
      <p:bgPr>
        <a:solidFill>
          <a:schemeClr val="bg1">
            <a:lumMod val="95000"/>
          </a:schemeClr>
        </a:solid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C7C8E554-3FDF-459F-A8F4-EDF854F8A935}"/>
              </a:ext>
            </a:extLst>
          </p:cNvPr>
          <p:cNvSpPr/>
          <p:nvPr userDrawn="1"/>
        </p:nvSpPr>
        <p:spPr>
          <a:xfrm>
            <a:off x="0" y="6413721"/>
            <a:ext cx="12192000" cy="444279"/>
          </a:xfrm>
          <a:prstGeom prst="rect">
            <a:avLst/>
          </a:prstGeom>
          <a:solidFill>
            <a:srgbClr val="561B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Rectángulo 6">
            <a:extLst>
              <a:ext uri="{FF2B5EF4-FFF2-40B4-BE49-F238E27FC236}">
                <a16:creationId xmlns:a16="http://schemas.microsoft.com/office/drawing/2014/main" id="{CFBFC3C6-7718-480B-BA55-A81A1259F61C}"/>
              </a:ext>
            </a:extLst>
          </p:cNvPr>
          <p:cNvSpPr/>
          <p:nvPr userDrawn="1"/>
        </p:nvSpPr>
        <p:spPr>
          <a:xfrm>
            <a:off x="0" y="1027906"/>
            <a:ext cx="12192000" cy="45719"/>
          </a:xfrm>
          <a:prstGeom prst="rect">
            <a:avLst/>
          </a:prstGeom>
          <a:solidFill>
            <a:srgbClr val="561B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Marcador de fecha 13">
            <a:extLst>
              <a:ext uri="{FF2B5EF4-FFF2-40B4-BE49-F238E27FC236}">
                <a16:creationId xmlns:a16="http://schemas.microsoft.com/office/drawing/2014/main" id="{83FD43D3-BE7F-4EDF-9B3B-DF0C79ECFEA3}"/>
              </a:ext>
            </a:extLst>
          </p:cNvPr>
          <p:cNvSpPr>
            <a:spLocks noGrp="1"/>
          </p:cNvSpPr>
          <p:nvPr>
            <p:ph type="dt" sz="half" idx="10"/>
          </p:nvPr>
        </p:nvSpPr>
        <p:spPr>
          <a:xfrm>
            <a:off x="838200" y="6451762"/>
            <a:ext cx="2743200" cy="365125"/>
          </a:xfrm>
        </p:spPr>
        <p:txBody>
          <a:bodyPr/>
          <a:lstStyle>
            <a:lvl1pPr>
              <a:defRPr>
                <a:solidFill>
                  <a:schemeClr val="bg1"/>
                </a:solidFill>
              </a:defRPr>
            </a:lvl1pPr>
          </a:lstStyle>
          <a:p>
            <a:fld id="{DC76426A-DF8C-4B33-AC87-8CA5E8B7F10A}" type="datetimeFigureOut">
              <a:rPr lang="es-ES" smtClean="0"/>
              <a:pPr/>
              <a:t>18/01/2020</a:t>
            </a:fld>
            <a:endParaRPr lang="es-ES"/>
          </a:p>
        </p:txBody>
      </p:sp>
      <p:sp>
        <p:nvSpPr>
          <p:cNvPr id="15" name="Marcador de pie de página 14">
            <a:extLst>
              <a:ext uri="{FF2B5EF4-FFF2-40B4-BE49-F238E27FC236}">
                <a16:creationId xmlns:a16="http://schemas.microsoft.com/office/drawing/2014/main" id="{9499C88A-4D53-4D56-9323-867D9F2ED503}"/>
              </a:ext>
            </a:extLst>
          </p:cNvPr>
          <p:cNvSpPr>
            <a:spLocks noGrp="1"/>
          </p:cNvSpPr>
          <p:nvPr>
            <p:ph type="ftr" sz="quarter" idx="11"/>
          </p:nvPr>
        </p:nvSpPr>
        <p:spPr>
          <a:xfrm>
            <a:off x="4038600" y="6451762"/>
            <a:ext cx="4114800" cy="365125"/>
          </a:xfrm>
        </p:spPr>
        <p:txBody>
          <a:bodyPr/>
          <a:lstStyle>
            <a:lvl1pPr>
              <a:defRPr>
                <a:solidFill>
                  <a:schemeClr val="bg1"/>
                </a:solidFill>
              </a:defRPr>
            </a:lvl1pPr>
          </a:lstStyle>
          <a:p>
            <a:endParaRPr lang="es-ES"/>
          </a:p>
        </p:txBody>
      </p:sp>
      <p:sp>
        <p:nvSpPr>
          <p:cNvPr id="16" name="Marcador de número de diapositiva 15">
            <a:extLst>
              <a:ext uri="{FF2B5EF4-FFF2-40B4-BE49-F238E27FC236}">
                <a16:creationId xmlns:a16="http://schemas.microsoft.com/office/drawing/2014/main" id="{0922C18C-0DCC-45B3-B7A9-B85F96E0F7F7}"/>
              </a:ext>
            </a:extLst>
          </p:cNvPr>
          <p:cNvSpPr>
            <a:spLocks noGrp="1"/>
          </p:cNvSpPr>
          <p:nvPr>
            <p:ph type="sldNum" sz="quarter" idx="12"/>
          </p:nvPr>
        </p:nvSpPr>
        <p:spPr>
          <a:xfrm>
            <a:off x="8610600" y="6451762"/>
            <a:ext cx="2743200" cy="365125"/>
          </a:xfrm>
        </p:spPr>
        <p:txBody>
          <a:bodyPr/>
          <a:lstStyle>
            <a:lvl1pPr>
              <a:defRPr>
                <a:solidFill>
                  <a:schemeClr val="bg1"/>
                </a:solidFill>
              </a:defRPr>
            </a:lvl1pPr>
          </a:lstStyle>
          <a:p>
            <a:fld id="{B134C537-E200-477B-94A3-6E2D3ED69214}" type="slidenum">
              <a:rPr lang="es-ES" smtClean="0"/>
              <a:pPr/>
              <a:t>‹Nº›</a:t>
            </a:fld>
            <a:endParaRPr lang="es-ES"/>
          </a:p>
        </p:txBody>
      </p:sp>
      <p:sp>
        <p:nvSpPr>
          <p:cNvPr id="9" name="CuadroTexto 8">
            <a:extLst>
              <a:ext uri="{FF2B5EF4-FFF2-40B4-BE49-F238E27FC236}">
                <a16:creationId xmlns:a16="http://schemas.microsoft.com/office/drawing/2014/main" id="{7ADB4CA7-93C0-5F44-8926-1301295FC8CE}"/>
              </a:ext>
            </a:extLst>
          </p:cNvPr>
          <p:cNvSpPr txBox="1"/>
          <p:nvPr userDrawn="1"/>
        </p:nvSpPr>
        <p:spPr>
          <a:xfrm>
            <a:off x="10594618" y="6447555"/>
            <a:ext cx="15183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b="0" dirty="0">
                <a:solidFill>
                  <a:schemeClr val="bg1"/>
                </a:solidFill>
                <a:latin typeface="Helvetica" panose="020B0604020202020204" pitchFamily="34" charset="0"/>
                <a:cs typeface="Helvetica" panose="020B0604020202020204" pitchFamily="34" charset="0"/>
              </a:rPr>
              <a:t>#</a:t>
            </a:r>
            <a:r>
              <a:rPr lang="es-ES" sz="1800" b="0" dirty="0" err="1">
                <a:solidFill>
                  <a:schemeClr val="bg1"/>
                </a:solidFill>
                <a:latin typeface="Helvetica" panose="020B0604020202020204" pitchFamily="34" charset="0"/>
                <a:cs typeface="Helvetica" panose="020B0604020202020204" pitchFamily="34" charset="0"/>
              </a:rPr>
              <a:t>netcoreconf</a:t>
            </a:r>
            <a:endParaRPr lang="es-ES" sz="1800" b="0" dirty="0">
              <a:solidFill>
                <a:schemeClr val="bg1"/>
              </a:solidFill>
              <a:latin typeface="Helvetica" panose="020B0604020202020204" pitchFamily="34" charset="0"/>
              <a:cs typeface="Helvetica" panose="020B0604020202020204" pitchFamily="34" charset="0"/>
            </a:endParaRPr>
          </a:p>
        </p:txBody>
      </p:sp>
      <p:pic>
        <p:nvPicPr>
          <p:cNvPr id="10" name="Imagen 9">
            <a:extLst>
              <a:ext uri="{FF2B5EF4-FFF2-40B4-BE49-F238E27FC236}">
                <a16:creationId xmlns:a16="http://schemas.microsoft.com/office/drawing/2014/main" id="{4763F998-C83B-8547-A6E3-3525FF375165}"/>
              </a:ext>
            </a:extLst>
          </p:cNvPr>
          <p:cNvPicPr>
            <a:picLocks noChangeAspect="1"/>
          </p:cNvPicPr>
          <p:nvPr userDrawn="1"/>
        </p:nvPicPr>
        <p:blipFill>
          <a:blip r:embed="rId2"/>
          <a:stretch>
            <a:fillRect/>
          </a:stretch>
        </p:blipFill>
        <p:spPr>
          <a:xfrm>
            <a:off x="0" y="785823"/>
            <a:ext cx="12192000" cy="5608877"/>
          </a:xfrm>
          <a:prstGeom prst="rect">
            <a:avLst/>
          </a:prstGeom>
        </p:spPr>
      </p:pic>
      <p:pic>
        <p:nvPicPr>
          <p:cNvPr id="3" name="Imagen 2" descr="Logo netcoreconf 2002">
            <a:extLst>
              <a:ext uri="{FF2B5EF4-FFF2-40B4-BE49-F238E27FC236}">
                <a16:creationId xmlns:a16="http://schemas.microsoft.com/office/drawing/2014/main" id="{0164656C-8E29-3140-B717-049857FE8D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25198" y="5365490"/>
            <a:ext cx="924339" cy="1039881"/>
          </a:xfrm>
          <a:prstGeom prst="rect">
            <a:avLst/>
          </a:prstGeom>
        </p:spPr>
      </p:pic>
      <p:sp>
        <p:nvSpPr>
          <p:cNvPr id="8" name="Título 7">
            <a:extLst>
              <a:ext uri="{FF2B5EF4-FFF2-40B4-BE49-F238E27FC236}">
                <a16:creationId xmlns:a16="http://schemas.microsoft.com/office/drawing/2014/main" id="{18272690-7287-416B-8A94-44BB66DE741D}"/>
              </a:ext>
            </a:extLst>
          </p:cNvPr>
          <p:cNvSpPr>
            <a:spLocks noGrp="1"/>
          </p:cNvSpPr>
          <p:nvPr>
            <p:ph type="title" hasCustomPrompt="1"/>
          </p:nvPr>
        </p:nvSpPr>
        <p:spPr>
          <a:xfrm>
            <a:off x="838200" y="126587"/>
            <a:ext cx="10515600" cy="1171466"/>
          </a:xfrm>
          <a:noFill/>
        </p:spPr>
        <p:txBody>
          <a:bodyPr>
            <a:noAutofit/>
          </a:bodyPr>
          <a:lstStyle>
            <a:lvl1pPr>
              <a:defRPr sz="3600">
                <a:solidFill>
                  <a:srgbClr val="561B64"/>
                </a:solidFill>
              </a:defRPr>
            </a:lvl1pPr>
          </a:lstStyle>
          <a:p>
            <a:r>
              <a:rPr lang="es-ES"/>
              <a:t>Agradecimientos</a:t>
            </a:r>
          </a:p>
        </p:txBody>
      </p:sp>
    </p:spTree>
    <p:extLst>
      <p:ext uri="{BB962C8B-B14F-4D97-AF65-F5344CB8AC3E}">
        <p14:creationId xmlns:p14="http://schemas.microsoft.com/office/powerpoint/2010/main" val="49131876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DF81D293-0B87-4B41-BAF7-02CBC0D387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B1810698-DADF-4575-91EC-BC5C75C6FA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25F9F5DC-868D-4317-8620-701415C47B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4406F1-D55D-4EF3-B6E5-F254E6012FCC}" type="datetimeFigureOut">
              <a:rPr lang="es-ES" smtClean="0"/>
              <a:t>18/01/2020</a:t>
            </a:fld>
            <a:endParaRPr lang="es-ES"/>
          </a:p>
        </p:txBody>
      </p:sp>
      <p:sp>
        <p:nvSpPr>
          <p:cNvPr id="5" name="Marcador de pie de página 4">
            <a:extLst>
              <a:ext uri="{FF2B5EF4-FFF2-40B4-BE49-F238E27FC236}">
                <a16:creationId xmlns:a16="http://schemas.microsoft.com/office/drawing/2014/main" id="{B865D76D-4F78-45EB-813B-B96349766B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BC2F50A0-E56E-436D-930F-5C92E6EA7F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262D92-2B91-4EBB-B90A-3FC6785F5FB3}" type="slidenum">
              <a:rPr lang="es-ES" smtClean="0"/>
              <a:t>‹Nº›</a:t>
            </a:fld>
            <a:endParaRPr lang="es-ES"/>
          </a:p>
        </p:txBody>
      </p:sp>
    </p:spTree>
    <p:extLst>
      <p:ext uri="{BB962C8B-B14F-4D97-AF65-F5344CB8AC3E}">
        <p14:creationId xmlns:p14="http://schemas.microsoft.com/office/powerpoint/2010/main" val="365383124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0" r:id="rId3"/>
    <p:sldLayoutId id="214748366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ocalhost:44358/api/v1.0/values"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hyperlink" Target="https://localhost:44358/api/values?api-version=1.0"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hyperlink" Target="mailto:info@netcoreconf.com" TargetMode="Externa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mailto:adiaz@encamina.com" TargetMode="External"/><Relationship Id="rId2" Type="http://schemas.openxmlformats.org/officeDocument/2006/relationships/hyperlink" Target="http://blogs.encamina.com/desarrollandosobresharepoint" TargetMode="External"/><Relationship Id="rId1" Type="http://schemas.openxmlformats.org/officeDocument/2006/relationships/slideLayout" Target="../slideLayouts/slideLayout3.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96DAC541-7B7A-43D3-8B79-37D633B846F1}">
                <asvg:svgBlip xmlns:asvg="http://schemas.microsoft.com/office/drawing/2016/SVG/main" r:embed="rId4"/>
              </a:ext>
            </a:extLst>
          </a:blip>
          <a:srcRect/>
          <a:stretch>
            <a:fillRect/>
          </a:stretch>
        </a:blipFill>
        <a:effectLst/>
      </p:bgPr>
    </p:bg>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8A1A5789-0FBE-42C8-B265-E351B9713ED7}"/>
              </a:ext>
            </a:extLst>
          </p:cNvPr>
          <p:cNvSpPr txBox="1"/>
          <p:nvPr/>
        </p:nvSpPr>
        <p:spPr>
          <a:xfrm>
            <a:off x="385895" y="226503"/>
            <a:ext cx="202174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4000" b="0"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rPr>
              <a:t>2020</a:t>
            </a:r>
            <a:endParaRPr kumimoji="0" lang="es-ES" sz="1800" b="0"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endParaRPr>
          </a:p>
        </p:txBody>
      </p:sp>
      <p:sp>
        <p:nvSpPr>
          <p:cNvPr id="5" name="CuadroTexto 4">
            <a:extLst>
              <a:ext uri="{FF2B5EF4-FFF2-40B4-BE49-F238E27FC236}">
                <a16:creationId xmlns:a16="http://schemas.microsoft.com/office/drawing/2014/main" id="{249A9107-7CC1-417C-ACF6-D8FCDFA43E66}"/>
              </a:ext>
            </a:extLst>
          </p:cNvPr>
          <p:cNvSpPr txBox="1"/>
          <p:nvPr/>
        </p:nvSpPr>
        <p:spPr>
          <a:xfrm>
            <a:off x="769257" y="1985833"/>
            <a:ext cx="5604222"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6600" b="1"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rPr>
              <a:t>Netcoreconf</a:t>
            </a:r>
            <a:endParaRPr kumimoji="0" lang="es-ES" sz="1400" b="1"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endParaRPr>
          </a:p>
        </p:txBody>
      </p:sp>
      <p:pic>
        <p:nvPicPr>
          <p:cNvPr id="9" name="Imagen 8">
            <a:extLst>
              <a:ext uri="{FF2B5EF4-FFF2-40B4-BE49-F238E27FC236}">
                <a16:creationId xmlns:a16="http://schemas.microsoft.com/office/drawing/2014/main" id="{B4A8748D-50CF-4BF8-A0BD-D01D82E607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9257" y="5109029"/>
            <a:ext cx="1342229" cy="1522468"/>
          </a:xfrm>
          <a:prstGeom prst="rect">
            <a:avLst/>
          </a:prstGeom>
        </p:spPr>
      </p:pic>
      <p:sp>
        <p:nvSpPr>
          <p:cNvPr id="10" name="CuadroTexto 9">
            <a:extLst>
              <a:ext uri="{FF2B5EF4-FFF2-40B4-BE49-F238E27FC236}">
                <a16:creationId xmlns:a16="http://schemas.microsoft.com/office/drawing/2014/main" id="{034FA022-7B61-4C8E-B2CA-2D957DA64C25}"/>
              </a:ext>
            </a:extLst>
          </p:cNvPr>
          <p:cNvSpPr txBox="1"/>
          <p:nvPr/>
        </p:nvSpPr>
        <p:spPr>
          <a:xfrm rot="21187121">
            <a:off x="888102" y="6089650"/>
            <a:ext cx="107914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1"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rPr>
              <a:t>18/01/2020</a:t>
            </a:r>
          </a:p>
        </p:txBody>
      </p:sp>
      <p:sp>
        <p:nvSpPr>
          <p:cNvPr id="12" name="CuadroTexto 11">
            <a:extLst>
              <a:ext uri="{FF2B5EF4-FFF2-40B4-BE49-F238E27FC236}">
                <a16:creationId xmlns:a16="http://schemas.microsoft.com/office/drawing/2014/main" id="{9711B393-719D-409E-8EB2-E7DF14C1357A}"/>
              </a:ext>
            </a:extLst>
          </p:cNvPr>
          <p:cNvSpPr txBox="1"/>
          <p:nvPr/>
        </p:nvSpPr>
        <p:spPr>
          <a:xfrm>
            <a:off x="820651" y="3093829"/>
            <a:ext cx="5162311" cy="1200329"/>
          </a:xfrm>
          <a:prstGeom prst="rect">
            <a:avLst/>
          </a:prstGeom>
          <a:noFill/>
        </p:spPr>
        <p:txBody>
          <a:bodyPr wrap="square" rtlCol="0">
            <a:spAutoFit/>
          </a:bodyPr>
          <a:lstStyle/>
          <a:p>
            <a:pPr lvl="0">
              <a:defRPr/>
            </a:pPr>
            <a:r>
              <a:rPr lang="es-ES" sz="2400" dirty="0">
                <a:solidFill>
                  <a:prstClr val="white"/>
                </a:solidFill>
                <a:latin typeface="Helvetica" panose="020B0604020202020204" pitchFamily="34" charset="0"/>
                <a:cs typeface="Helvetica" panose="020B0604020202020204" pitchFamily="34" charset="0"/>
              </a:rPr>
              <a:t>Buenas practicas para implementar tu API REST en .NET Core como un </a:t>
            </a:r>
            <a:r>
              <a:rPr lang="es-ES" sz="2400" dirty="0" err="1">
                <a:solidFill>
                  <a:prstClr val="white"/>
                </a:solidFill>
                <a:latin typeface="Helvetica" panose="020B0604020202020204" pitchFamily="34" charset="0"/>
                <a:cs typeface="Helvetica" panose="020B0604020202020204" pitchFamily="34" charset="0"/>
              </a:rPr>
              <a:t>Avenger</a:t>
            </a:r>
            <a:endParaRPr kumimoji="0" lang="es-ES" sz="2400" b="0"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endParaRPr>
          </a:p>
        </p:txBody>
      </p:sp>
      <p:sp>
        <p:nvSpPr>
          <p:cNvPr id="7" name="CuadroTexto 6">
            <a:extLst>
              <a:ext uri="{FF2B5EF4-FFF2-40B4-BE49-F238E27FC236}">
                <a16:creationId xmlns:a16="http://schemas.microsoft.com/office/drawing/2014/main" id="{BF3D0B16-54D2-4B04-B9E5-587A4B429FB0}"/>
              </a:ext>
            </a:extLst>
          </p:cNvPr>
          <p:cNvSpPr txBox="1"/>
          <p:nvPr/>
        </p:nvSpPr>
        <p:spPr>
          <a:xfrm>
            <a:off x="2407640" y="5225891"/>
            <a:ext cx="395505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b="1"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rPr>
              <a:t>Adrián Díaz Cervera</a:t>
            </a:r>
          </a:p>
        </p:txBody>
      </p:sp>
      <p:sp>
        <p:nvSpPr>
          <p:cNvPr id="8" name="CuadroTexto 7">
            <a:extLst>
              <a:ext uri="{FF2B5EF4-FFF2-40B4-BE49-F238E27FC236}">
                <a16:creationId xmlns:a16="http://schemas.microsoft.com/office/drawing/2014/main" id="{2F707A79-631D-4BCB-9292-933CCC3620A0}"/>
              </a:ext>
            </a:extLst>
          </p:cNvPr>
          <p:cNvSpPr txBox="1"/>
          <p:nvPr/>
        </p:nvSpPr>
        <p:spPr>
          <a:xfrm>
            <a:off x="2407638" y="5564445"/>
            <a:ext cx="3955059" cy="338554"/>
          </a:xfrm>
          <a:prstGeom prst="rect">
            <a:avLst/>
          </a:prstGeom>
          <a:noFill/>
        </p:spPr>
        <p:txBody>
          <a:bodyPr wrap="square" rtlCol="0">
            <a:spAutoFit/>
          </a:bodyPr>
          <a:lstStyle/>
          <a:p>
            <a:pPr lvl="0">
              <a:defRPr/>
            </a:pPr>
            <a:r>
              <a:rPr lang="es-ES" sz="1600" i="1" dirty="0">
                <a:solidFill>
                  <a:prstClr val="white"/>
                </a:solidFill>
                <a:latin typeface="Helvetica" panose="020B0604020202020204" pitchFamily="34" charset="0"/>
                <a:cs typeface="Helvetica" panose="020B0604020202020204" pitchFamily="34" charset="0"/>
              </a:rPr>
              <a:t>Software </a:t>
            </a:r>
            <a:r>
              <a:rPr lang="es-ES" sz="1600" i="1" dirty="0" err="1">
                <a:solidFill>
                  <a:prstClr val="white"/>
                </a:solidFill>
                <a:latin typeface="Helvetica" panose="020B0604020202020204" pitchFamily="34" charset="0"/>
                <a:cs typeface="Helvetica" panose="020B0604020202020204" pitchFamily="34" charset="0"/>
              </a:rPr>
              <a:t>Architect</a:t>
            </a:r>
            <a:r>
              <a:rPr lang="es-ES" sz="1600" i="1" dirty="0">
                <a:solidFill>
                  <a:prstClr val="white"/>
                </a:solidFill>
                <a:latin typeface="Helvetica" panose="020B0604020202020204" pitchFamily="34" charset="0"/>
                <a:cs typeface="Helvetica" panose="020B0604020202020204" pitchFamily="34" charset="0"/>
              </a:rPr>
              <a:t> Lead at ENCAMINA</a:t>
            </a:r>
            <a:endParaRPr kumimoji="0" lang="es-ES" sz="1600" b="0" i="1"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endParaRPr>
          </a:p>
        </p:txBody>
      </p:sp>
      <p:sp>
        <p:nvSpPr>
          <p:cNvPr id="11" name="CuadroTexto 10">
            <a:extLst>
              <a:ext uri="{FF2B5EF4-FFF2-40B4-BE49-F238E27FC236}">
                <a16:creationId xmlns:a16="http://schemas.microsoft.com/office/drawing/2014/main" id="{E7F6AFB6-20C3-4BCF-B654-8D2757EE233F}"/>
              </a:ext>
            </a:extLst>
          </p:cNvPr>
          <p:cNvSpPr txBox="1"/>
          <p:nvPr/>
        </p:nvSpPr>
        <p:spPr>
          <a:xfrm>
            <a:off x="2407638" y="5863707"/>
            <a:ext cx="39550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600" i="1" dirty="0">
                <a:solidFill>
                  <a:prstClr val="white"/>
                </a:solidFill>
                <a:latin typeface="Helvetica" panose="020B0604020202020204" pitchFamily="34" charset="0"/>
                <a:cs typeface="Helvetica" panose="020B0604020202020204" pitchFamily="34" charset="0"/>
              </a:rPr>
              <a:t>@AdrianDiaz81</a:t>
            </a:r>
            <a:endParaRPr kumimoji="0" lang="es-ES" sz="1600" b="0" i="1"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endParaRPr>
          </a:p>
        </p:txBody>
      </p:sp>
      <p:pic>
        <p:nvPicPr>
          <p:cNvPr id="13" name="Picture 2">
            <a:extLst>
              <a:ext uri="{FF2B5EF4-FFF2-40B4-BE49-F238E27FC236}">
                <a16:creationId xmlns:a16="http://schemas.microsoft.com/office/drawing/2014/main" id="{68AD7470-043D-47A9-9C0F-05B90DA79B1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79672" y="5733722"/>
            <a:ext cx="2292639" cy="1054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761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EFA6D5-EA21-4B26-83A3-3AD383753613}"/>
              </a:ext>
            </a:extLst>
          </p:cNvPr>
          <p:cNvSpPr>
            <a:spLocks noGrp="1"/>
          </p:cNvSpPr>
          <p:nvPr>
            <p:ph type="title"/>
          </p:nvPr>
        </p:nvSpPr>
        <p:spPr/>
        <p:txBody>
          <a:bodyPr/>
          <a:lstStyle/>
          <a:p>
            <a:r>
              <a:rPr lang="es-ES"/>
              <a:t>Best practices en la nomenclatura</a:t>
            </a:r>
            <a:endParaRPr lang="es-ES" dirty="0"/>
          </a:p>
        </p:txBody>
      </p:sp>
      <p:sp>
        <p:nvSpPr>
          <p:cNvPr id="3" name="Marcador de contenido 2">
            <a:extLst>
              <a:ext uri="{FF2B5EF4-FFF2-40B4-BE49-F238E27FC236}">
                <a16:creationId xmlns:a16="http://schemas.microsoft.com/office/drawing/2014/main" id="{D001AC43-5B75-4F7F-B431-9E1E4CAD8334}"/>
              </a:ext>
            </a:extLst>
          </p:cNvPr>
          <p:cNvSpPr>
            <a:spLocks noGrp="1"/>
          </p:cNvSpPr>
          <p:nvPr>
            <p:ph idx="1"/>
          </p:nvPr>
        </p:nvSpPr>
        <p:spPr/>
        <p:txBody>
          <a:bodyPr/>
          <a:lstStyle/>
          <a:p>
            <a:pPr marL="0" indent="0">
              <a:buNone/>
            </a:pPr>
            <a:r>
              <a:rPr lang="es-ES"/>
              <a:t>Consistencia =&gt;</a:t>
            </a:r>
          </a:p>
          <a:p>
            <a:pPr marL="0" indent="0">
              <a:buNone/>
            </a:pPr>
            <a:r>
              <a:rPr lang="es-ES"/>
              <a:t>	1. </a:t>
            </a:r>
            <a:r>
              <a:rPr lang="en-US"/>
              <a:t>Usar slash (/) para indicar relación jerarquica</a:t>
            </a:r>
          </a:p>
          <a:p>
            <a:pPr marL="0" indent="0">
              <a:buNone/>
            </a:pPr>
            <a:r>
              <a:rPr lang="en-US"/>
              <a:t>	2. No usar slash(/) para finalizar la petición</a:t>
            </a:r>
          </a:p>
          <a:p>
            <a:pPr marL="0" indent="0">
              <a:buNone/>
            </a:pPr>
            <a:r>
              <a:rPr lang="en-US"/>
              <a:t>	3. Usa (-) para mejorar la legibilidad de la URI</a:t>
            </a:r>
          </a:p>
          <a:p>
            <a:pPr marL="0" indent="0">
              <a:buNone/>
            </a:pPr>
            <a:r>
              <a:rPr lang="en-US"/>
              <a:t>	4. No usar (_)</a:t>
            </a:r>
          </a:p>
          <a:p>
            <a:pPr marL="0" indent="0">
              <a:buNone/>
            </a:pPr>
            <a:r>
              <a:rPr lang="en-US"/>
              <a:t>	5. Usar letras minisculas en las URI</a:t>
            </a:r>
          </a:p>
          <a:p>
            <a:pPr marL="0" indent="0">
              <a:buNone/>
            </a:pPr>
            <a:r>
              <a:rPr lang="en-US"/>
              <a:t>	6. No usar extensión de ficheros </a:t>
            </a:r>
          </a:p>
          <a:p>
            <a:pPr marL="0" indent="0">
              <a:buNone/>
            </a:pPr>
            <a:r>
              <a:rPr lang="en-US"/>
              <a:t>	</a:t>
            </a:r>
            <a:endParaRPr lang="es-ES" dirty="0"/>
          </a:p>
        </p:txBody>
      </p:sp>
      <p:pic>
        <p:nvPicPr>
          <p:cNvPr id="3074" name="Picture 2" descr="Imagen relacionada">
            <a:extLst>
              <a:ext uri="{FF2B5EF4-FFF2-40B4-BE49-F238E27FC236}">
                <a16:creationId xmlns:a16="http://schemas.microsoft.com/office/drawing/2014/main" id="{9A10AD6C-E59D-4EB2-AD91-5981BEE0BC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62495" y="1550241"/>
            <a:ext cx="3354817" cy="3948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1339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55A479-8A6A-435E-996F-02EF24113621}"/>
              </a:ext>
            </a:extLst>
          </p:cNvPr>
          <p:cNvSpPr>
            <a:spLocks noGrp="1"/>
          </p:cNvSpPr>
          <p:nvPr>
            <p:ph type="title"/>
          </p:nvPr>
        </p:nvSpPr>
        <p:spPr/>
        <p:txBody>
          <a:bodyPr/>
          <a:lstStyle/>
          <a:p>
            <a:r>
              <a:rPr lang="es-ES" dirty="0"/>
              <a:t>Documentación</a:t>
            </a:r>
          </a:p>
        </p:txBody>
      </p:sp>
      <p:sp>
        <p:nvSpPr>
          <p:cNvPr id="3" name="Marcador de contenido 2">
            <a:extLst>
              <a:ext uri="{FF2B5EF4-FFF2-40B4-BE49-F238E27FC236}">
                <a16:creationId xmlns:a16="http://schemas.microsoft.com/office/drawing/2014/main" id="{16E73970-3ECA-4080-9000-91CCD1A4F54E}"/>
              </a:ext>
            </a:extLst>
          </p:cNvPr>
          <p:cNvSpPr>
            <a:spLocks noGrp="1"/>
          </p:cNvSpPr>
          <p:nvPr>
            <p:ph idx="1"/>
          </p:nvPr>
        </p:nvSpPr>
        <p:spPr>
          <a:xfrm>
            <a:off x="838200" y="1298053"/>
            <a:ext cx="10515600" cy="4532041"/>
          </a:xfrm>
        </p:spPr>
        <p:txBody>
          <a:bodyPr/>
          <a:lstStyle/>
          <a:p>
            <a:pPr marL="0" indent="0">
              <a:buNone/>
            </a:pPr>
            <a:r>
              <a:rPr lang="es-ES" dirty="0"/>
              <a:t>Documentar suele ser importante, pero en una API más !! </a:t>
            </a:r>
          </a:p>
          <a:p>
            <a:pPr marL="0" indent="0">
              <a:buNone/>
            </a:pPr>
            <a:r>
              <a:rPr lang="es-ES" dirty="0"/>
              <a:t> ¿Por qué? </a:t>
            </a:r>
          </a:p>
          <a:p>
            <a:pPr marL="0" indent="0">
              <a:buNone/>
            </a:pPr>
            <a:r>
              <a:rPr lang="es-ES" dirty="0"/>
              <a:t>	Establecer un contrato entre el servidor y el cliente</a:t>
            </a:r>
          </a:p>
          <a:p>
            <a:pPr marL="0" indent="0">
              <a:buNone/>
            </a:pPr>
            <a:r>
              <a:rPr lang="es-ES" dirty="0"/>
              <a:t>	Sino existe nadie utilizara nuestra API</a:t>
            </a:r>
          </a:p>
          <a:p>
            <a:pPr marL="0" indent="0">
              <a:buNone/>
            </a:pPr>
            <a:endParaRPr lang="es-ES" dirty="0"/>
          </a:p>
          <a:p>
            <a:pPr marL="0" indent="0">
              <a:buNone/>
            </a:pPr>
            <a:endParaRPr lang="es-ES" dirty="0"/>
          </a:p>
        </p:txBody>
      </p:sp>
      <p:pic>
        <p:nvPicPr>
          <p:cNvPr id="4098" name="Picture 2" descr="Imagen relacionada">
            <a:extLst>
              <a:ext uri="{FF2B5EF4-FFF2-40B4-BE49-F238E27FC236}">
                <a16:creationId xmlns:a16="http://schemas.microsoft.com/office/drawing/2014/main" id="{9EC4C785-D678-41B3-ADA5-ED5D2BB5A2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4464" y="3564073"/>
            <a:ext cx="8720105" cy="2533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7722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901E3E-9D06-45A1-B20B-7CE34AA9C3D9}"/>
              </a:ext>
            </a:extLst>
          </p:cNvPr>
          <p:cNvSpPr>
            <a:spLocks noGrp="1"/>
          </p:cNvSpPr>
          <p:nvPr>
            <p:ph type="title"/>
          </p:nvPr>
        </p:nvSpPr>
        <p:spPr/>
        <p:txBody>
          <a:bodyPr/>
          <a:lstStyle/>
          <a:p>
            <a:r>
              <a:rPr lang="es-ES" dirty="0" err="1"/>
              <a:t>Swagger</a:t>
            </a:r>
            <a:r>
              <a:rPr lang="es-ES" dirty="0"/>
              <a:t> </a:t>
            </a:r>
          </a:p>
        </p:txBody>
      </p:sp>
      <p:sp>
        <p:nvSpPr>
          <p:cNvPr id="3" name="Marcador de contenido 2">
            <a:extLst>
              <a:ext uri="{FF2B5EF4-FFF2-40B4-BE49-F238E27FC236}">
                <a16:creationId xmlns:a16="http://schemas.microsoft.com/office/drawing/2014/main" id="{7241E082-B158-4CA7-8331-02CC6ADD8ED6}"/>
              </a:ext>
            </a:extLst>
          </p:cNvPr>
          <p:cNvSpPr>
            <a:spLocks noGrp="1"/>
          </p:cNvSpPr>
          <p:nvPr>
            <p:ph idx="1"/>
          </p:nvPr>
        </p:nvSpPr>
        <p:spPr/>
        <p:txBody>
          <a:bodyPr/>
          <a:lstStyle/>
          <a:p>
            <a:pPr marL="0" indent="0">
              <a:buNone/>
            </a:pPr>
            <a:r>
              <a:rPr lang="es-ES" dirty="0"/>
              <a:t>Nace con el objetivo de que estandarizar el vocabulario de las API</a:t>
            </a:r>
          </a:p>
          <a:p>
            <a:pPr marL="0" indent="0">
              <a:buNone/>
            </a:pPr>
            <a:endParaRPr lang="es-ES" dirty="0"/>
          </a:p>
          <a:p>
            <a:pPr marL="0" indent="0">
              <a:buNone/>
            </a:pPr>
            <a:r>
              <a:rPr lang="es-ES" dirty="0"/>
              <a:t>Son una serie de herramientas que ponemos en nuestro código para documentarla y hacerla accesible a sus consumidores</a:t>
            </a:r>
          </a:p>
          <a:p>
            <a:pPr marL="0" indent="0">
              <a:buNone/>
            </a:pPr>
            <a:endParaRPr lang="es-ES" dirty="0"/>
          </a:p>
          <a:p>
            <a:pPr marL="0" indent="0">
              <a:buNone/>
            </a:pPr>
            <a:r>
              <a:rPr lang="es-ES" dirty="0"/>
              <a:t>Es una de las herramientas más extendidas y se integra con otras plataformas como puede ser Azure API </a:t>
            </a:r>
            <a:r>
              <a:rPr lang="es-ES" dirty="0" err="1"/>
              <a:t>Managment</a:t>
            </a:r>
            <a:endParaRPr lang="es-ES" dirty="0"/>
          </a:p>
        </p:txBody>
      </p:sp>
      <p:pic>
        <p:nvPicPr>
          <p:cNvPr id="5" name="Picture 6" descr="Imagen relacionada">
            <a:extLst>
              <a:ext uri="{FF2B5EF4-FFF2-40B4-BE49-F238E27FC236}">
                <a16:creationId xmlns:a16="http://schemas.microsoft.com/office/drawing/2014/main" id="{9F8F1066-65C0-4D89-9226-EED79070F6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26544" y="0"/>
            <a:ext cx="1465456" cy="13547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6781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6151FB-AEE7-40AD-BAA9-33090E2239F5}"/>
              </a:ext>
            </a:extLst>
          </p:cNvPr>
          <p:cNvSpPr>
            <a:spLocks noGrp="1"/>
          </p:cNvSpPr>
          <p:nvPr>
            <p:ph type="title"/>
          </p:nvPr>
        </p:nvSpPr>
        <p:spPr/>
        <p:txBody>
          <a:bodyPr/>
          <a:lstStyle/>
          <a:p>
            <a:r>
              <a:rPr lang="es-ES" dirty="0"/>
              <a:t>Versionado</a:t>
            </a:r>
          </a:p>
        </p:txBody>
      </p:sp>
      <p:sp>
        <p:nvSpPr>
          <p:cNvPr id="3" name="Marcador de contenido 2">
            <a:extLst>
              <a:ext uri="{FF2B5EF4-FFF2-40B4-BE49-F238E27FC236}">
                <a16:creationId xmlns:a16="http://schemas.microsoft.com/office/drawing/2014/main" id="{C99EAAA9-E5E5-4B91-905B-A923968BF31E}"/>
              </a:ext>
            </a:extLst>
          </p:cNvPr>
          <p:cNvSpPr>
            <a:spLocks noGrp="1"/>
          </p:cNvSpPr>
          <p:nvPr>
            <p:ph idx="1"/>
          </p:nvPr>
        </p:nvSpPr>
        <p:spPr/>
        <p:txBody>
          <a:bodyPr/>
          <a:lstStyle/>
          <a:p>
            <a:r>
              <a:rPr lang="es-ES" dirty="0"/>
              <a:t>Independientemente hacerlo al principio</a:t>
            </a:r>
          </a:p>
          <a:p>
            <a:r>
              <a:rPr lang="es-ES" dirty="0"/>
              <a:t>Decidir como vamos a versionar</a:t>
            </a:r>
          </a:p>
          <a:p>
            <a:pPr lvl="1"/>
            <a:r>
              <a:rPr lang="es-ES" dirty="0"/>
              <a:t>En la URL </a:t>
            </a:r>
            <a:r>
              <a:rPr lang="en-US" dirty="0">
                <a:hlinkClick r:id="rId3"/>
              </a:rPr>
              <a:t>https://localhost:44358/api/v1.0/values</a:t>
            </a:r>
            <a:endParaRPr lang="en-US" dirty="0"/>
          </a:p>
          <a:p>
            <a:pPr lvl="1"/>
            <a:r>
              <a:rPr lang="en-US" dirty="0" err="1"/>
              <a:t>En</a:t>
            </a:r>
            <a:r>
              <a:rPr lang="en-US" dirty="0"/>
              <a:t> la </a:t>
            </a:r>
            <a:r>
              <a:rPr lang="en-US" dirty="0" err="1"/>
              <a:t>QueryString</a:t>
            </a:r>
            <a:r>
              <a:rPr lang="en-US" dirty="0"/>
              <a:t> </a:t>
            </a:r>
            <a:r>
              <a:rPr lang="es-ES" dirty="0">
                <a:hlinkClick r:id="rId4"/>
              </a:rPr>
              <a:t>https://localhost:44358/api/values?api-version=1.0</a:t>
            </a:r>
            <a:endParaRPr lang="es-ES" dirty="0"/>
          </a:p>
          <a:p>
            <a:pPr lvl="1"/>
            <a:r>
              <a:rPr lang="es-ES" dirty="0"/>
              <a:t>En el </a:t>
            </a:r>
            <a:r>
              <a:rPr lang="es-ES" dirty="0" err="1"/>
              <a:t>Header</a:t>
            </a:r>
            <a:r>
              <a:rPr lang="es-ES" dirty="0"/>
              <a:t> del http : Añadir en el </a:t>
            </a:r>
            <a:r>
              <a:rPr lang="es-ES" dirty="0" err="1"/>
              <a:t>header</a:t>
            </a:r>
            <a:r>
              <a:rPr lang="es-ES" dirty="0"/>
              <a:t> la versión a consumir</a:t>
            </a:r>
          </a:p>
          <a:p>
            <a:pPr lvl="1"/>
            <a:endParaRPr lang="es-ES" dirty="0"/>
          </a:p>
          <a:p>
            <a:r>
              <a:rPr lang="es-ES" dirty="0"/>
              <a:t>Posibilidad de tener controladores que no tienen versión</a:t>
            </a:r>
          </a:p>
          <a:p>
            <a:endParaRPr lang="es-ES" dirty="0"/>
          </a:p>
        </p:txBody>
      </p:sp>
      <p:pic>
        <p:nvPicPr>
          <p:cNvPr id="4" name="Imagen 3">
            <a:extLst>
              <a:ext uri="{FF2B5EF4-FFF2-40B4-BE49-F238E27FC236}">
                <a16:creationId xmlns:a16="http://schemas.microsoft.com/office/drawing/2014/main" id="{4426B725-3F9F-4BBF-91F2-418DC469CE59}"/>
              </a:ext>
            </a:extLst>
          </p:cNvPr>
          <p:cNvPicPr>
            <a:picLocks noChangeAspect="1"/>
          </p:cNvPicPr>
          <p:nvPr/>
        </p:nvPicPr>
        <p:blipFill>
          <a:blip r:embed="rId5"/>
          <a:stretch>
            <a:fillRect/>
          </a:stretch>
        </p:blipFill>
        <p:spPr>
          <a:xfrm>
            <a:off x="2949091" y="4657510"/>
            <a:ext cx="5020117" cy="1889491"/>
          </a:xfrm>
          <a:prstGeom prst="rect">
            <a:avLst/>
          </a:prstGeom>
        </p:spPr>
      </p:pic>
      <p:pic>
        <p:nvPicPr>
          <p:cNvPr id="5" name="Picture 4" descr="Imagen relacionada">
            <a:extLst>
              <a:ext uri="{FF2B5EF4-FFF2-40B4-BE49-F238E27FC236}">
                <a16:creationId xmlns:a16="http://schemas.microsoft.com/office/drawing/2014/main" id="{332E4E40-D5DC-4584-B647-B06D53F6B1E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38619" y="9541"/>
            <a:ext cx="2653381" cy="22249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0457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4E9B67-F2EB-44FF-A20B-B40793CBD854}"/>
              </a:ext>
            </a:extLst>
          </p:cNvPr>
          <p:cNvSpPr>
            <a:spLocks noGrp="1"/>
          </p:cNvSpPr>
          <p:nvPr>
            <p:ph type="title"/>
          </p:nvPr>
        </p:nvSpPr>
        <p:spPr/>
        <p:txBody>
          <a:bodyPr/>
          <a:lstStyle/>
          <a:p>
            <a:r>
              <a:rPr lang="es-ES" dirty="0" err="1"/>
              <a:t>OData</a:t>
            </a:r>
            <a:endParaRPr lang="es-ES" dirty="0"/>
          </a:p>
        </p:txBody>
      </p:sp>
      <p:sp>
        <p:nvSpPr>
          <p:cNvPr id="3" name="Marcador de contenido 2">
            <a:extLst>
              <a:ext uri="{FF2B5EF4-FFF2-40B4-BE49-F238E27FC236}">
                <a16:creationId xmlns:a16="http://schemas.microsoft.com/office/drawing/2014/main" id="{D4A5C9E0-0236-43DE-887A-B2D75DA6961E}"/>
              </a:ext>
            </a:extLst>
          </p:cNvPr>
          <p:cNvSpPr>
            <a:spLocks noGrp="1"/>
          </p:cNvSpPr>
          <p:nvPr>
            <p:ph idx="1"/>
          </p:nvPr>
        </p:nvSpPr>
        <p:spPr/>
        <p:txBody>
          <a:bodyPr/>
          <a:lstStyle/>
          <a:p>
            <a:r>
              <a:rPr lang="es-ES" dirty="0"/>
              <a:t>Open Data </a:t>
            </a:r>
            <a:r>
              <a:rPr lang="es-ES" dirty="0" err="1"/>
              <a:t>Protocol</a:t>
            </a:r>
            <a:r>
              <a:rPr lang="es-ES" dirty="0"/>
              <a:t> </a:t>
            </a:r>
          </a:p>
          <a:p>
            <a:pPr lvl="1"/>
            <a:r>
              <a:rPr lang="es-ES" dirty="0"/>
              <a:t>Protocolo Abierto impulsado por Microsoft para realizar consultas sobre API </a:t>
            </a:r>
            <a:r>
              <a:rPr lang="es-ES" dirty="0" err="1"/>
              <a:t>Rest</a:t>
            </a:r>
            <a:r>
              <a:rPr lang="es-ES" dirty="0"/>
              <a:t> =&gt; Simple y estándar</a:t>
            </a:r>
          </a:p>
          <a:p>
            <a:r>
              <a:rPr lang="es-ES" dirty="0"/>
              <a:t>La creación de una forma uniforme de representación de datos estructurados a través de </a:t>
            </a:r>
            <a:r>
              <a:rPr lang="es-ES" dirty="0" err="1"/>
              <a:t>Atom</a:t>
            </a:r>
            <a:r>
              <a:rPr lang="es-ES" dirty="0"/>
              <a:t> o JSON (JavaScript </a:t>
            </a:r>
            <a:r>
              <a:rPr lang="es-ES" dirty="0" err="1"/>
              <a:t>Object</a:t>
            </a:r>
            <a:r>
              <a:rPr lang="es-ES" dirty="0"/>
              <a:t> </a:t>
            </a:r>
            <a:r>
              <a:rPr lang="es-ES" dirty="0" err="1"/>
              <a:t>Notation</a:t>
            </a:r>
            <a:r>
              <a:rPr lang="es-ES" dirty="0"/>
              <a:t>)</a:t>
            </a:r>
          </a:p>
          <a:p>
            <a:r>
              <a:rPr lang="es-ES" dirty="0"/>
              <a:t>La utilización de convenciones URL uniformes tanto para la navegación, filtrado, orden y paginación de datos (entre otros)</a:t>
            </a:r>
          </a:p>
          <a:p>
            <a:r>
              <a:rPr lang="es-ES" dirty="0"/>
              <a:t>La creación de operaciones uniformes dirigidas por dirección mediante las acciones GET, POST, PUT y DELETE.</a:t>
            </a:r>
          </a:p>
          <a:p>
            <a:pPr lvl="1"/>
            <a:endParaRPr lang="es-ES" dirty="0"/>
          </a:p>
          <a:p>
            <a:pPr lvl="1"/>
            <a:endParaRPr lang="es-ES" dirty="0"/>
          </a:p>
          <a:p>
            <a:pPr lvl="1"/>
            <a:endParaRPr lang="es-ES" dirty="0"/>
          </a:p>
        </p:txBody>
      </p:sp>
      <p:pic>
        <p:nvPicPr>
          <p:cNvPr id="4" name="Picture 2" descr="Imagen relacionada">
            <a:extLst>
              <a:ext uri="{FF2B5EF4-FFF2-40B4-BE49-F238E27FC236}">
                <a16:creationId xmlns:a16="http://schemas.microsoft.com/office/drawing/2014/main" id="{9A926A7B-84B7-4EB8-A355-71F9687014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73457" y="0"/>
            <a:ext cx="2018543" cy="1816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35021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7DA17A-328F-45A5-A7FE-3F98F73B47C2}"/>
              </a:ext>
            </a:extLst>
          </p:cNvPr>
          <p:cNvSpPr>
            <a:spLocks noGrp="1"/>
          </p:cNvSpPr>
          <p:nvPr>
            <p:ph type="title"/>
          </p:nvPr>
        </p:nvSpPr>
        <p:spPr/>
        <p:txBody>
          <a:bodyPr/>
          <a:lstStyle/>
          <a:p>
            <a:r>
              <a:rPr lang="es-ES" dirty="0" err="1"/>
              <a:t>Odata</a:t>
            </a:r>
            <a:r>
              <a:rPr lang="es-ES" dirty="0"/>
              <a:t> Ejemplos</a:t>
            </a:r>
          </a:p>
        </p:txBody>
      </p:sp>
      <p:pic>
        <p:nvPicPr>
          <p:cNvPr id="5" name="Imagen 4">
            <a:extLst>
              <a:ext uri="{FF2B5EF4-FFF2-40B4-BE49-F238E27FC236}">
                <a16:creationId xmlns:a16="http://schemas.microsoft.com/office/drawing/2014/main" id="{7F442AAE-6423-4789-BE25-CB7845B2ABC3}"/>
              </a:ext>
            </a:extLst>
          </p:cNvPr>
          <p:cNvPicPr>
            <a:picLocks noChangeAspect="1"/>
          </p:cNvPicPr>
          <p:nvPr/>
        </p:nvPicPr>
        <p:blipFill>
          <a:blip r:embed="rId2"/>
          <a:stretch>
            <a:fillRect/>
          </a:stretch>
        </p:blipFill>
        <p:spPr>
          <a:xfrm>
            <a:off x="950734" y="1185353"/>
            <a:ext cx="10143179" cy="5118558"/>
          </a:xfrm>
          <a:prstGeom prst="rect">
            <a:avLst/>
          </a:prstGeom>
        </p:spPr>
      </p:pic>
    </p:spTree>
    <p:extLst>
      <p:ext uri="{BB962C8B-B14F-4D97-AF65-F5344CB8AC3E}">
        <p14:creationId xmlns:p14="http://schemas.microsoft.com/office/powerpoint/2010/main" val="276408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7DA17A-328F-45A5-A7FE-3F98F73B47C2}"/>
              </a:ext>
            </a:extLst>
          </p:cNvPr>
          <p:cNvSpPr>
            <a:spLocks noGrp="1"/>
          </p:cNvSpPr>
          <p:nvPr>
            <p:ph type="title"/>
          </p:nvPr>
        </p:nvSpPr>
        <p:spPr/>
        <p:txBody>
          <a:bodyPr/>
          <a:lstStyle/>
          <a:p>
            <a:r>
              <a:rPr lang="es-ES" dirty="0" err="1"/>
              <a:t>Odata</a:t>
            </a:r>
            <a:r>
              <a:rPr lang="es-ES" dirty="0"/>
              <a:t> Ejemplos</a:t>
            </a:r>
          </a:p>
        </p:txBody>
      </p:sp>
      <p:pic>
        <p:nvPicPr>
          <p:cNvPr id="4" name="Marcador de contenido 3">
            <a:extLst>
              <a:ext uri="{FF2B5EF4-FFF2-40B4-BE49-F238E27FC236}">
                <a16:creationId xmlns:a16="http://schemas.microsoft.com/office/drawing/2014/main" id="{B8154A60-706F-4E19-A81D-800FDBAFBB8A}"/>
              </a:ext>
            </a:extLst>
          </p:cNvPr>
          <p:cNvPicPr>
            <a:picLocks noGrp="1" noChangeAspect="1"/>
          </p:cNvPicPr>
          <p:nvPr>
            <p:ph idx="1"/>
          </p:nvPr>
        </p:nvPicPr>
        <p:blipFill>
          <a:blip r:embed="rId2"/>
          <a:stretch>
            <a:fillRect/>
          </a:stretch>
        </p:blipFill>
        <p:spPr>
          <a:xfrm>
            <a:off x="1136439" y="1140607"/>
            <a:ext cx="9919121" cy="4769687"/>
          </a:xfrm>
          <a:prstGeom prst="rect">
            <a:avLst/>
          </a:prstGeom>
        </p:spPr>
      </p:pic>
    </p:spTree>
    <p:extLst>
      <p:ext uri="{BB962C8B-B14F-4D97-AF65-F5344CB8AC3E}">
        <p14:creationId xmlns:p14="http://schemas.microsoft.com/office/powerpoint/2010/main" val="20906144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40C55F-E9AB-4482-A7F3-5A8DB542C1C9}"/>
              </a:ext>
            </a:extLst>
          </p:cNvPr>
          <p:cNvSpPr>
            <a:spLocks noGrp="1"/>
          </p:cNvSpPr>
          <p:nvPr>
            <p:ph type="title"/>
          </p:nvPr>
        </p:nvSpPr>
        <p:spPr>
          <a:xfrm>
            <a:off x="655320" y="96893"/>
            <a:ext cx="5120114" cy="1961026"/>
          </a:xfrm>
        </p:spPr>
        <p:txBody>
          <a:bodyPr vert="horz" lIns="91440" tIns="45720" rIns="91440" bIns="45720" rtlCol="0" anchor="ctr">
            <a:normAutofit/>
          </a:bodyPr>
          <a:lstStyle/>
          <a:p>
            <a:r>
              <a:rPr lang="en-US" sz="4400" dirty="0" err="1">
                <a:solidFill>
                  <a:schemeClr val="tx1"/>
                </a:solidFill>
              </a:rPr>
              <a:t>Autenticación</a:t>
            </a:r>
            <a:r>
              <a:rPr lang="en-US" sz="4400" dirty="0">
                <a:solidFill>
                  <a:schemeClr val="tx1"/>
                </a:solidFill>
              </a:rPr>
              <a:t> vs </a:t>
            </a:r>
            <a:r>
              <a:rPr lang="en-US" sz="4400" dirty="0" err="1">
                <a:solidFill>
                  <a:schemeClr val="tx1"/>
                </a:solidFill>
              </a:rPr>
              <a:t>Autorizacion</a:t>
            </a:r>
            <a:r>
              <a:rPr lang="en-US" sz="4400" dirty="0">
                <a:solidFill>
                  <a:schemeClr val="tx1"/>
                </a:solidFill>
              </a:rPr>
              <a:t>	</a:t>
            </a:r>
          </a:p>
        </p:txBody>
      </p:sp>
      <p:cxnSp>
        <p:nvCxnSpPr>
          <p:cNvPr id="29" name="Straight Arrow Connector 9">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CEC4E7F3-179A-4692-B7D4-7EA97EB4424A}"/>
              </a:ext>
            </a:extLst>
          </p:cNvPr>
          <p:cNvSpPr>
            <a:spLocks noGrp="1"/>
          </p:cNvSpPr>
          <p:nvPr>
            <p:ph idx="1"/>
          </p:nvPr>
        </p:nvSpPr>
        <p:spPr>
          <a:xfrm>
            <a:off x="655321" y="2575034"/>
            <a:ext cx="5120113" cy="3462228"/>
          </a:xfrm>
        </p:spPr>
        <p:txBody>
          <a:bodyPr vert="horz" lIns="91440" tIns="45720" rIns="91440" bIns="45720" rtlCol="0">
            <a:normAutofit/>
          </a:bodyPr>
          <a:lstStyle/>
          <a:p>
            <a:r>
              <a:rPr lang="en-US" sz="1800"/>
              <a:t>Autenticación =&gt; Identifica elementos de autenticación y crea la instancia de la Claim principal</a:t>
            </a:r>
          </a:p>
          <a:p>
            <a:endParaRPr lang="en-US" sz="1800"/>
          </a:p>
          <a:p>
            <a:r>
              <a:rPr lang="en-US" sz="1800"/>
              <a:t>Autorización =&gt;  En base a la Claim del usuario el usuario tiene unos permisos para realizar determinadas acciones </a:t>
            </a:r>
          </a:p>
        </p:txBody>
      </p:sp>
      <p:pic>
        <p:nvPicPr>
          <p:cNvPr id="5" name="Picture 2" descr="Imagen relacionada">
            <a:extLst>
              <a:ext uri="{FF2B5EF4-FFF2-40B4-BE49-F238E27FC236}">
                <a16:creationId xmlns:a16="http://schemas.microsoft.com/office/drawing/2014/main" id="{8FFD017E-0EE3-4DD6-B904-0F53C442B26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642" r="19577"/>
          <a:stretch/>
        </p:blipFill>
        <p:spPr bwMode="auto">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solidFill>
            <a:srgbClr val="FFFFFF"/>
          </a:solidFill>
        </p:spPr>
      </p:pic>
    </p:spTree>
    <p:extLst>
      <p:ext uri="{BB962C8B-B14F-4D97-AF65-F5344CB8AC3E}">
        <p14:creationId xmlns:p14="http://schemas.microsoft.com/office/powerpoint/2010/main" val="2314588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636F58-C64A-4866-9E69-EEBF96319B15}"/>
              </a:ext>
            </a:extLst>
          </p:cNvPr>
          <p:cNvSpPr>
            <a:spLocks noGrp="1"/>
          </p:cNvSpPr>
          <p:nvPr>
            <p:ph type="title"/>
          </p:nvPr>
        </p:nvSpPr>
        <p:spPr/>
        <p:txBody>
          <a:bodyPr/>
          <a:lstStyle/>
          <a:p>
            <a:r>
              <a:rPr lang="es-ES"/>
              <a:t>Autenticación</a:t>
            </a:r>
            <a:endParaRPr lang="es-ES" dirty="0"/>
          </a:p>
        </p:txBody>
      </p:sp>
      <p:sp>
        <p:nvSpPr>
          <p:cNvPr id="3" name="Marcador de contenido 2">
            <a:extLst>
              <a:ext uri="{FF2B5EF4-FFF2-40B4-BE49-F238E27FC236}">
                <a16:creationId xmlns:a16="http://schemas.microsoft.com/office/drawing/2014/main" id="{A8EEA40A-34FB-4F8B-B2A3-B85BE5274DF5}"/>
              </a:ext>
            </a:extLst>
          </p:cNvPr>
          <p:cNvSpPr>
            <a:spLocks noGrp="1"/>
          </p:cNvSpPr>
          <p:nvPr>
            <p:ph idx="1"/>
          </p:nvPr>
        </p:nvSpPr>
        <p:spPr/>
        <p:txBody>
          <a:bodyPr/>
          <a:lstStyle/>
          <a:p>
            <a:r>
              <a:rPr lang="es-ES" dirty="0"/>
              <a:t>¡Autenticación siempre es muy difícil!! </a:t>
            </a:r>
          </a:p>
          <a:p>
            <a:endParaRPr lang="es-ES" dirty="0"/>
          </a:p>
          <a:p>
            <a:pPr marL="0" indent="0">
              <a:buNone/>
            </a:pPr>
            <a:endParaRPr lang="es-ES" dirty="0"/>
          </a:p>
          <a:p>
            <a:r>
              <a:rPr lang="es-ES" dirty="0"/>
              <a:t>Estableceremos una Autenticación usando JWT</a:t>
            </a:r>
          </a:p>
          <a:p>
            <a:pPr marL="457200" lvl="1" indent="0">
              <a:buNone/>
            </a:pPr>
            <a:r>
              <a:rPr lang="es-ES" dirty="0"/>
              <a:t>JSON Web Token (abreviado JWT) es un estándar abierto </a:t>
            </a:r>
          </a:p>
          <a:p>
            <a:pPr marL="457200" lvl="1" indent="0">
              <a:buNone/>
            </a:pPr>
            <a:r>
              <a:rPr lang="es-ES" dirty="0"/>
              <a:t>basado en JSON propuesto por IETF (RFC 7519) </a:t>
            </a:r>
          </a:p>
          <a:p>
            <a:pPr marL="457200" lvl="1" indent="0">
              <a:buNone/>
            </a:pPr>
            <a:r>
              <a:rPr lang="es-ES" dirty="0"/>
              <a:t>para la creación de tokens de acceso </a:t>
            </a:r>
          </a:p>
          <a:p>
            <a:endParaRPr lang="es-ES" dirty="0"/>
          </a:p>
          <a:p>
            <a:endParaRPr lang="es-ES" dirty="0"/>
          </a:p>
        </p:txBody>
      </p:sp>
      <p:pic>
        <p:nvPicPr>
          <p:cNvPr id="4" name="Picture 2" descr="Imagen relacionada">
            <a:extLst>
              <a:ext uri="{FF2B5EF4-FFF2-40B4-BE49-F238E27FC236}">
                <a16:creationId xmlns:a16="http://schemas.microsoft.com/office/drawing/2014/main" id="{E54BABE8-D1D8-45EE-BDE1-74858BC8E02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981" r="39238"/>
          <a:stretch/>
        </p:blipFill>
        <p:spPr bwMode="auto">
          <a:xfrm>
            <a:off x="8302509" y="972001"/>
            <a:ext cx="3889491" cy="4407243"/>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27009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1642B9-BE68-4E74-A40C-EF7CBFA4F0F1}"/>
              </a:ext>
            </a:extLst>
          </p:cNvPr>
          <p:cNvSpPr>
            <a:spLocks noGrp="1"/>
          </p:cNvSpPr>
          <p:nvPr>
            <p:ph type="title"/>
          </p:nvPr>
        </p:nvSpPr>
        <p:spPr/>
        <p:txBody>
          <a:bodyPr/>
          <a:lstStyle/>
          <a:p>
            <a:r>
              <a:rPr lang="es-ES" dirty="0"/>
              <a:t>Otros aspectos a considerar  </a:t>
            </a:r>
          </a:p>
        </p:txBody>
      </p:sp>
      <p:sp>
        <p:nvSpPr>
          <p:cNvPr id="3" name="Marcador de contenido 2">
            <a:extLst>
              <a:ext uri="{FF2B5EF4-FFF2-40B4-BE49-F238E27FC236}">
                <a16:creationId xmlns:a16="http://schemas.microsoft.com/office/drawing/2014/main" id="{C8EC8DEC-D805-435B-B785-C471F8C55DE3}"/>
              </a:ext>
            </a:extLst>
          </p:cNvPr>
          <p:cNvSpPr>
            <a:spLocks noGrp="1"/>
          </p:cNvSpPr>
          <p:nvPr>
            <p:ph idx="1"/>
          </p:nvPr>
        </p:nvSpPr>
        <p:spPr/>
        <p:txBody>
          <a:bodyPr>
            <a:normAutofit/>
          </a:bodyPr>
          <a:lstStyle/>
          <a:p>
            <a:r>
              <a:rPr lang="es-ES" sz="3600" dirty="0"/>
              <a:t>Medidas de seguridad para evitar los ataques</a:t>
            </a:r>
          </a:p>
          <a:p>
            <a:r>
              <a:rPr lang="es-ES" sz="3600" dirty="0"/>
              <a:t>Estado de salud </a:t>
            </a:r>
          </a:p>
          <a:p>
            <a:r>
              <a:rPr lang="es-ES" sz="3600" dirty="0"/>
              <a:t>Monitorización de la API =&gt; APP </a:t>
            </a:r>
            <a:r>
              <a:rPr lang="es-ES" sz="3600" dirty="0" err="1"/>
              <a:t>Insights</a:t>
            </a:r>
            <a:r>
              <a:rPr lang="es-ES" sz="3600" dirty="0"/>
              <a:t> </a:t>
            </a:r>
          </a:p>
          <a:p>
            <a:r>
              <a:rPr lang="es-ES" sz="3600" dirty="0" err="1"/>
              <a:t>Testing</a:t>
            </a:r>
            <a:r>
              <a:rPr lang="es-ES" sz="3600" dirty="0"/>
              <a:t> de la API =&gt; punto a punto, </a:t>
            </a:r>
            <a:r>
              <a:rPr lang="es-ES" sz="3600" dirty="0" err="1"/>
              <a:t>mock</a:t>
            </a:r>
            <a:r>
              <a:rPr lang="es-ES" sz="3600" dirty="0"/>
              <a:t>, </a:t>
            </a:r>
          </a:p>
          <a:p>
            <a:r>
              <a:rPr lang="es-ES" sz="3600" dirty="0"/>
              <a:t>Como migrar a la nueva versión</a:t>
            </a:r>
          </a:p>
          <a:p>
            <a:r>
              <a:rPr lang="es-ES" sz="3600" dirty="0"/>
              <a:t>Gobernanza de los elementos utilizados</a:t>
            </a:r>
          </a:p>
        </p:txBody>
      </p:sp>
      <p:pic>
        <p:nvPicPr>
          <p:cNvPr id="4" name="Picture 4" descr="Resultado de imagen de avengers lego">
            <a:extLst>
              <a:ext uri="{FF2B5EF4-FFF2-40B4-BE49-F238E27FC236}">
                <a16:creationId xmlns:a16="http://schemas.microsoft.com/office/drawing/2014/main" id="{ABC0552D-332E-4F9D-82DB-AD95ADCCD2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251" r="-1" b="12052"/>
          <a:stretch/>
        </p:blipFill>
        <p:spPr bwMode="auto">
          <a:xfrm>
            <a:off x="8950221" y="1"/>
            <a:ext cx="3241780" cy="1505128"/>
          </a:xfrm>
          <a:prstGeom prst="rect">
            <a:avLst/>
          </a:prstGeom>
          <a:solidFill>
            <a:srgbClr val="FFFFFF"/>
          </a:solidFill>
        </p:spPr>
      </p:pic>
    </p:spTree>
    <p:extLst>
      <p:ext uri="{BB962C8B-B14F-4D97-AF65-F5344CB8AC3E}">
        <p14:creationId xmlns:p14="http://schemas.microsoft.com/office/powerpoint/2010/main" val="4805679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0C1C39-9066-4A6B-8C79-E2D9687C81EA}"/>
              </a:ext>
            </a:extLst>
          </p:cNvPr>
          <p:cNvSpPr>
            <a:spLocks noGrp="1"/>
          </p:cNvSpPr>
          <p:nvPr>
            <p:ph type="title"/>
          </p:nvPr>
        </p:nvSpPr>
        <p:spPr/>
        <p:txBody>
          <a:bodyPr/>
          <a:lstStyle/>
          <a:p>
            <a:r>
              <a:rPr lang="es-ES" dirty="0"/>
              <a:t>Sponsors</a:t>
            </a:r>
            <a:endParaRPr lang="en-US" dirty="0"/>
          </a:p>
        </p:txBody>
      </p:sp>
    </p:spTree>
    <p:extLst>
      <p:ext uri="{BB962C8B-B14F-4D97-AF65-F5344CB8AC3E}">
        <p14:creationId xmlns:p14="http://schemas.microsoft.com/office/powerpoint/2010/main" val="3785748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86D2D3-3B7D-4049-9C41-6300EA0E686E}"/>
              </a:ext>
            </a:extLst>
          </p:cNvPr>
          <p:cNvSpPr>
            <a:spLocks noGrp="1"/>
          </p:cNvSpPr>
          <p:nvPr>
            <p:ph type="title"/>
          </p:nvPr>
        </p:nvSpPr>
        <p:spPr/>
        <p:txBody>
          <a:bodyPr/>
          <a:lstStyle/>
          <a:p>
            <a:r>
              <a:rPr lang="es-ES" dirty="0"/>
              <a:t>Resumen	</a:t>
            </a:r>
          </a:p>
        </p:txBody>
      </p:sp>
      <p:sp>
        <p:nvSpPr>
          <p:cNvPr id="3" name="Marcador de contenido 2">
            <a:extLst>
              <a:ext uri="{FF2B5EF4-FFF2-40B4-BE49-F238E27FC236}">
                <a16:creationId xmlns:a16="http://schemas.microsoft.com/office/drawing/2014/main" id="{978F9481-6648-49F8-8E16-10DB0B89ED1D}"/>
              </a:ext>
            </a:extLst>
          </p:cNvPr>
          <p:cNvSpPr>
            <a:spLocks noGrp="1"/>
          </p:cNvSpPr>
          <p:nvPr>
            <p:ph idx="1"/>
          </p:nvPr>
        </p:nvSpPr>
        <p:spPr/>
        <p:txBody>
          <a:bodyPr>
            <a:normAutofit/>
          </a:bodyPr>
          <a:lstStyle/>
          <a:p>
            <a:r>
              <a:rPr lang="es-ES" sz="3600" dirty="0"/>
              <a:t>Tener claro el objetivo a realizar =&gt; Cabeza y sentido común</a:t>
            </a:r>
          </a:p>
          <a:p>
            <a:r>
              <a:rPr lang="es-ES" sz="3600" dirty="0"/>
              <a:t>Definir una nomenclatura =&gt; lo más estándar posible</a:t>
            </a:r>
          </a:p>
          <a:p>
            <a:r>
              <a:rPr lang="es-ES" sz="3600" dirty="0"/>
              <a:t>¡¡Importancia de la documentación !! =&gt; Sino se conoce no se usa</a:t>
            </a:r>
          </a:p>
          <a:p>
            <a:r>
              <a:rPr lang="es-ES" sz="3600" dirty="0"/>
              <a:t>Estrategia de versionado a nivel de API</a:t>
            </a:r>
          </a:p>
          <a:p>
            <a:r>
              <a:rPr lang="es-ES" sz="3600" dirty="0"/>
              <a:t>Autenticación y Autorización bien definida</a:t>
            </a:r>
          </a:p>
        </p:txBody>
      </p:sp>
    </p:spTree>
    <p:extLst>
      <p:ext uri="{BB962C8B-B14F-4D97-AF65-F5344CB8AC3E}">
        <p14:creationId xmlns:p14="http://schemas.microsoft.com/office/powerpoint/2010/main" val="8765425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0C1C39-9066-4A6B-8C79-E2D9687C81EA}"/>
              </a:ext>
            </a:extLst>
          </p:cNvPr>
          <p:cNvSpPr>
            <a:spLocks noGrp="1"/>
          </p:cNvSpPr>
          <p:nvPr>
            <p:ph type="title"/>
          </p:nvPr>
        </p:nvSpPr>
        <p:spPr/>
        <p:txBody>
          <a:bodyPr/>
          <a:lstStyle/>
          <a:p>
            <a:r>
              <a:rPr lang="es-ES"/>
              <a:t>Sponsors</a:t>
            </a:r>
            <a:endParaRPr lang="en-US"/>
          </a:p>
        </p:txBody>
      </p:sp>
    </p:spTree>
    <p:extLst>
      <p:ext uri="{BB962C8B-B14F-4D97-AF65-F5344CB8AC3E}">
        <p14:creationId xmlns:p14="http://schemas.microsoft.com/office/powerpoint/2010/main" val="2837746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B996B35D-E093-4E41-ACE9-1A585A6732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545" y="0"/>
            <a:ext cx="6046109" cy="6858000"/>
          </a:xfrm>
          <a:prstGeom prst="rect">
            <a:avLst/>
          </a:prstGeom>
        </p:spPr>
      </p:pic>
      <p:sp>
        <p:nvSpPr>
          <p:cNvPr id="4" name="CuadroTexto 3">
            <a:extLst>
              <a:ext uri="{FF2B5EF4-FFF2-40B4-BE49-F238E27FC236}">
                <a16:creationId xmlns:a16="http://schemas.microsoft.com/office/drawing/2014/main" id="{9CC697C3-64D3-4CC4-B858-183AF014A74E}"/>
              </a:ext>
            </a:extLst>
          </p:cNvPr>
          <p:cNvSpPr txBox="1"/>
          <p:nvPr/>
        </p:nvSpPr>
        <p:spPr>
          <a:xfrm rot="21193628">
            <a:off x="1386863" y="4518508"/>
            <a:ext cx="4541471"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7200" b="1"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GRACIAS</a:t>
            </a:r>
          </a:p>
        </p:txBody>
      </p:sp>
      <p:sp>
        <p:nvSpPr>
          <p:cNvPr id="5" name="CuadroTexto 4">
            <a:extLst>
              <a:ext uri="{FF2B5EF4-FFF2-40B4-BE49-F238E27FC236}">
                <a16:creationId xmlns:a16="http://schemas.microsoft.com/office/drawing/2014/main" id="{60CFEC10-C209-4784-A902-7B092A9A82BB}"/>
              </a:ext>
            </a:extLst>
          </p:cNvPr>
          <p:cNvSpPr txBox="1"/>
          <p:nvPr/>
        </p:nvSpPr>
        <p:spPr>
          <a:xfrm>
            <a:off x="8157028" y="1422400"/>
            <a:ext cx="2748958" cy="286232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Más información: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hlinkClick r:id="rId3"/>
              </a:rPr>
              <a:t>info@netcoreconf.com</a:t>
            </a:r>
            <a:endParaRPr kumimoji="0" lang="es-E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@Netcoreconf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Visítanos en: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000" b="0" i="0" u="none" strike="noStrike" kern="1200" cap="none" spc="0" normalizeH="0" baseline="0" noProof="0" dirty="0" err="1">
                <a:ln>
                  <a:noFill/>
                </a:ln>
                <a:solidFill>
                  <a:prstClr val="white"/>
                </a:solidFill>
                <a:effectLst/>
                <a:uLnTx/>
                <a:uFillTx/>
                <a:latin typeface="Segoe UI" panose="020B0502040204020203" pitchFamily="34" charset="0"/>
                <a:ea typeface="+mn-ea"/>
                <a:cs typeface="Segoe UI" panose="020B0502040204020203" pitchFamily="34" charset="0"/>
              </a:rPr>
              <a:t>netcoreconf.com</a:t>
            </a:r>
            <a:endParaRPr kumimoji="0" lang="es-ES" sz="20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113111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7625D2FA-FF01-4E36-977B-315ED1B922DB}"/>
              </a:ext>
            </a:extLst>
          </p:cNvPr>
          <p:cNvSpPr>
            <a:spLocks noGrp="1"/>
          </p:cNvSpPr>
          <p:nvPr>
            <p:ph type="title"/>
          </p:nvPr>
        </p:nvSpPr>
        <p:spPr/>
        <p:txBody>
          <a:bodyPr/>
          <a:lstStyle/>
          <a:p>
            <a:r>
              <a:rPr lang="es-ES" dirty="0"/>
              <a:t>¿Quién soy? </a:t>
            </a:r>
          </a:p>
        </p:txBody>
      </p:sp>
      <p:sp>
        <p:nvSpPr>
          <p:cNvPr id="4" name="Subtitle 1">
            <a:extLst>
              <a:ext uri="{FF2B5EF4-FFF2-40B4-BE49-F238E27FC236}">
                <a16:creationId xmlns:a16="http://schemas.microsoft.com/office/drawing/2014/main" id="{65B04FB4-40D5-4C2E-B623-12C20709282C}"/>
              </a:ext>
            </a:extLst>
          </p:cNvPr>
          <p:cNvSpPr txBox="1">
            <a:spLocks/>
          </p:cNvSpPr>
          <p:nvPr/>
        </p:nvSpPr>
        <p:spPr>
          <a:xfrm>
            <a:off x="643093" y="1508432"/>
            <a:ext cx="4933393" cy="727519"/>
          </a:xfrm>
          <a:prstGeom prst="rect">
            <a:avLst/>
          </a:prstGeom>
        </p:spPr>
        <p:txBody>
          <a:bodyPr vert="horz" wrap="square" lIns="182828" tIns="182828" rIns="0" bIns="0" rtlCol="0" anchor="t" anchorCtr="0">
            <a:spAutoFit/>
          </a:bodyPr>
          <a:lstStyle>
            <a:lvl1pPr marL="633579" indent="-630079" algn="l" defTabSz="995548" rtl="0" eaLnBrk="1" latinLnBrk="0" hangingPunct="1">
              <a:spcBef>
                <a:spcPct val="20000"/>
              </a:spcBef>
              <a:buFont typeface="Arial" pitchFamily="34" charset="0"/>
              <a:buNone/>
              <a:defRPr lang="en-US" sz="3528" b="1" kern="1200" spc="-110" baseline="0" dirty="0" smtClean="0">
                <a:solidFill>
                  <a:schemeClr val="tx1">
                    <a:alpha val="99000"/>
                  </a:schemeClr>
                </a:solidFill>
                <a:latin typeface="Segoe UI Light" pitchFamily="34" charset="0"/>
                <a:ea typeface="Segoe UI" pitchFamily="34" charset="0"/>
                <a:cs typeface="Segoe UI" pitchFamily="34" charset="0"/>
              </a:defRPr>
            </a:lvl1pPr>
            <a:lvl2pPr marL="381548" indent="-378047" algn="l" defTabSz="995548" rtl="0" eaLnBrk="1" latinLnBrk="0" hangingPunct="1">
              <a:spcBef>
                <a:spcPct val="20000"/>
              </a:spcBef>
              <a:buFont typeface="Arial" pitchFamily="34" charset="0"/>
              <a:buNone/>
              <a:defRPr lang="en-US" sz="1600" kern="1200" spc="-55" baseline="0" dirty="0" smtClean="0">
                <a:solidFill>
                  <a:schemeClr val="tx1">
                    <a:alpha val="99000"/>
                  </a:schemeClr>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r>
              <a:rPr lang="es-ES" dirty="0"/>
              <a:t>Adrián Díaz Cervera</a:t>
            </a:r>
          </a:p>
        </p:txBody>
      </p:sp>
      <p:sp>
        <p:nvSpPr>
          <p:cNvPr id="6" name="Text Placeholder 4">
            <a:extLst>
              <a:ext uri="{FF2B5EF4-FFF2-40B4-BE49-F238E27FC236}">
                <a16:creationId xmlns:a16="http://schemas.microsoft.com/office/drawing/2014/main" id="{924EEB9F-4CC4-4A31-96AF-99461BFF7483}"/>
              </a:ext>
            </a:extLst>
          </p:cNvPr>
          <p:cNvSpPr txBox="1">
            <a:spLocks/>
          </p:cNvSpPr>
          <p:nvPr/>
        </p:nvSpPr>
        <p:spPr>
          <a:xfrm>
            <a:off x="587434" y="2507223"/>
            <a:ext cx="7490292" cy="2711652"/>
          </a:xfrm>
          <a:prstGeom prst="rect">
            <a:avLst/>
          </a:prstGeom>
        </p:spPr>
        <p:txBody>
          <a:bodyPr vert="horz" wrap="square" lIns="182828" tIns="182828" rIns="0" bIns="0" rtlCol="0" anchor="t" anchorCtr="0">
            <a:spAutoFit/>
          </a:bodyPr>
          <a:lstStyle>
            <a:lvl1pPr marL="373331" indent="-373331" algn="l" defTabSz="995548" rtl="0" eaLnBrk="1" latinLnBrk="0" hangingPunct="1">
              <a:spcBef>
                <a:spcPct val="20000"/>
              </a:spcBef>
              <a:buFont typeface="Arial" pitchFamily="34" charset="0"/>
              <a:buChar char="•"/>
              <a:defRPr lang="en-US" sz="3528" b="0" kern="1200" spc="-110" baseline="0" dirty="0">
                <a:solidFill>
                  <a:schemeClr val="tx1">
                    <a:alpha val="99000"/>
                  </a:schemeClr>
                </a:solidFill>
                <a:latin typeface="Segoe UI Light" pitchFamily="34" charset="0"/>
                <a:ea typeface="Segoe UI" pitchFamily="34" charset="0"/>
                <a:cs typeface="Segoe UI" pitchFamily="34" charset="0"/>
              </a:defRPr>
            </a:lvl1pPr>
            <a:lvl2pPr marL="808882" indent="-311109" algn="l" defTabSz="995548" rtl="0" eaLnBrk="1" latinLnBrk="0" hangingPunct="1">
              <a:spcBef>
                <a:spcPct val="20000"/>
              </a:spcBef>
              <a:buFont typeface="Arial" pitchFamily="34" charset="0"/>
              <a:buChar char="–"/>
              <a:defRPr lang="es-ES" sz="1600" kern="1200" dirty="0" smtClean="0">
                <a:solidFill>
                  <a:schemeClr val="tx1"/>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r>
              <a:rPr lang="en-US" sz="2798" dirty="0"/>
              <a:t>Software Architect Lead at </a:t>
            </a:r>
            <a:r>
              <a:rPr lang="en-US" sz="2798" dirty="0" err="1"/>
              <a:t>Encamina</a:t>
            </a:r>
            <a:endParaRPr lang="en-US" sz="2798" dirty="0"/>
          </a:p>
          <a:p>
            <a:r>
              <a:rPr lang="en-US" sz="2798" dirty="0"/>
              <a:t>MVP Office Development </a:t>
            </a:r>
          </a:p>
          <a:p>
            <a:pPr marL="0" lvl="1" indent="0">
              <a:spcBef>
                <a:spcPts val="1103"/>
              </a:spcBef>
              <a:buNone/>
            </a:pPr>
            <a:r>
              <a:rPr lang="en-US" sz="1798" dirty="0">
                <a:latin typeface="Segoe UI Light" panose="020B0502040204020203" pitchFamily="34" charset="0"/>
                <a:cs typeface="Segoe UI Light" panose="020B0502040204020203" pitchFamily="34" charset="0"/>
                <a:hlinkClick r:id="rId2"/>
              </a:rPr>
              <a:t>http://blogs.encamina.com/desarrollandosobresharepoint</a:t>
            </a:r>
            <a:endParaRPr lang="en-US" sz="1798" dirty="0">
              <a:latin typeface="Segoe UI Light" panose="020B0502040204020203" pitchFamily="34" charset="0"/>
              <a:cs typeface="Segoe UI Light" panose="020B0502040204020203" pitchFamily="34" charset="0"/>
            </a:endParaRPr>
          </a:p>
          <a:p>
            <a:pPr marL="0" lvl="1" indent="0">
              <a:spcBef>
                <a:spcPts val="1103"/>
              </a:spcBef>
              <a:buNone/>
            </a:pPr>
            <a:r>
              <a:rPr lang="en-US" sz="1798" dirty="0">
                <a:latin typeface="Segoe UI Light" panose="020B0502040204020203" pitchFamily="34" charset="0"/>
                <a:cs typeface="Segoe UI Light" panose="020B0502040204020203" pitchFamily="34" charset="0"/>
                <a:hlinkClick r:id="rId3"/>
              </a:rPr>
              <a:t>adiaz@encamina.com</a:t>
            </a:r>
            <a:r>
              <a:rPr lang="en-US" sz="1798" dirty="0">
                <a:latin typeface="Segoe UI Light" panose="020B0502040204020203" pitchFamily="34" charset="0"/>
                <a:cs typeface="Segoe UI Light" panose="020B0502040204020203" pitchFamily="34" charset="0"/>
              </a:rPr>
              <a:t>  </a:t>
            </a:r>
          </a:p>
          <a:p>
            <a:pPr marL="0" lvl="1" indent="0">
              <a:spcBef>
                <a:spcPts val="1103"/>
              </a:spcBef>
              <a:buNone/>
            </a:pPr>
            <a:r>
              <a:rPr lang="en-US" sz="1798" dirty="0">
                <a:latin typeface="Segoe UI Light" panose="020B0502040204020203" pitchFamily="34" charset="0"/>
                <a:cs typeface="Segoe UI Light" panose="020B0502040204020203" pitchFamily="34" charset="0"/>
              </a:rPr>
              <a:t>        @AdrianDiaz81</a:t>
            </a:r>
            <a:r>
              <a:rPr lang="en-US" sz="2000" dirty="0">
                <a:latin typeface="Segoe UI Light" panose="020B0502040204020203" pitchFamily="34" charset="0"/>
                <a:cs typeface="Segoe UI Light" panose="020B0502040204020203" pitchFamily="34" charset="0"/>
              </a:rPr>
              <a:t>	</a:t>
            </a:r>
          </a:p>
          <a:p>
            <a:pPr marL="374400" lvl="1" indent="0">
              <a:buNone/>
            </a:pPr>
            <a:endParaRPr lang="en-US" dirty="0">
              <a:latin typeface="Segoe UI Light" panose="020B0502040204020203" pitchFamily="34" charset="0"/>
              <a:cs typeface="Segoe UI Light" panose="020B0502040204020203" pitchFamily="34" charset="0"/>
            </a:endParaRPr>
          </a:p>
        </p:txBody>
      </p:sp>
      <p:pic>
        <p:nvPicPr>
          <p:cNvPr id="7" name="Imagen 6">
            <a:extLst>
              <a:ext uri="{FF2B5EF4-FFF2-40B4-BE49-F238E27FC236}">
                <a16:creationId xmlns:a16="http://schemas.microsoft.com/office/drawing/2014/main" id="{C45228B8-7839-42EE-9A47-E2E43F26EFD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8200" y="4549436"/>
            <a:ext cx="439925" cy="403001"/>
          </a:xfrm>
          <a:prstGeom prst="rect">
            <a:avLst/>
          </a:prstGeom>
        </p:spPr>
      </p:pic>
      <p:pic>
        <p:nvPicPr>
          <p:cNvPr id="8" name="Picture 2" descr="http://4.bp.blogspot.com/-OUfCsUCY3B4/VGgJCYMcsGI/AAAAAAAAIuQ/dyBpOE8ZilM/s230/mvp_logo.png">
            <a:extLst>
              <a:ext uri="{FF2B5EF4-FFF2-40B4-BE49-F238E27FC236}">
                <a16:creationId xmlns:a16="http://schemas.microsoft.com/office/drawing/2014/main" id="{62FFCBDE-6B33-4032-BC20-50C504899F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12747" y="4237816"/>
            <a:ext cx="2322604" cy="86411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Imagen relacionada">
            <a:extLst>
              <a:ext uri="{FF2B5EF4-FFF2-40B4-BE49-F238E27FC236}">
                <a16:creationId xmlns:a16="http://schemas.microsoft.com/office/drawing/2014/main" id="{D764ECF0-56E1-4EC0-82FC-913B48A11C6F}"/>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553" t="4056" r="49166" b="-9022"/>
          <a:stretch/>
        </p:blipFill>
        <p:spPr bwMode="auto">
          <a:xfrm>
            <a:off x="7120731" y="1033670"/>
            <a:ext cx="5071269" cy="595552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1951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0F5D4E1C-BECE-4044-8955-F7990D60F576}"/>
              </a:ext>
            </a:extLst>
          </p:cNvPr>
          <p:cNvSpPr>
            <a:spLocks noGrp="1"/>
          </p:cNvSpPr>
          <p:nvPr>
            <p:ph type="title"/>
          </p:nvPr>
        </p:nvSpPr>
        <p:spPr/>
        <p:txBody>
          <a:bodyPr/>
          <a:lstStyle/>
          <a:p>
            <a:r>
              <a:rPr lang="es-ES" dirty="0"/>
              <a:t>Agenda</a:t>
            </a:r>
          </a:p>
        </p:txBody>
      </p:sp>
      <p:graphicFrame>
        <p:nvGraphicFramePr>
          <p:cNvPr id="7" name="CuadroTexto 2">
            <a:extLst>
              <a:ext uri="{FF2B5EF4-FFF2-40B4-BE49-F238E27FC236}">
                <a16:creationId xmlns:a16="http://schemas.microsoft.com/office/drawing/2014/main" id="{C70BE216-AD3B-4CB3-B527-89FD31B96B37}"/>
              </a:ext>
            </a:extLst>
          </p:cNvPr>
          <p:cNvGraphicFramePr/>
          <p:nvPr>
            <p:extLst>
              <p:ext uri="{D42A27DB-BD31-4B8C-83A1-F6EECF244321}">
                <p14:modId xmlns:p14="http://schemas.microsoft.com/office/powerpoint/2010/main" val="3577665189"/>
              </p:ext>
            </p:extLst>
          </p:nvPr>
        </p:nvGraphicFramePr>
        <p:xfrm>
          <a:off x="838200" y="1174792"/>
          <a:ext cx="10515600" cy="50021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00906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Resultado de imagen de nick fury dibujos">
            <a:extLst>
              <a:ext uri="{FF2B5EF4-FFF2-40B4-BE49-F238E27FC236}">
                <a16:creationId xmlns:a16="http://schemas.microsoft.com/office/drawing/2014/main" id="{F67C4C9C-89A3-4850-ACD9-7D00D9DA645A}"/>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055" name="Rectangle 70">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52573E1-D7F9-4EDC-9A03-114E896DFD35}"/>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a:solidFill>
                  <a:schemeClr val="tx1">
                    <a:lumMod val="85000"/>
                    <a:lumOff val="15000"/>
                  </a:schemeClr>
                </a:solidFill>
              </a:rPr>
              <a:t>¿Por donde empezamos?</a:t>
            </a:r>
          </a:p>
        </p:txBody>
      </p:sp>
      <p:cxnSp>
        <p:nvCxnSpPr>
          <p:cNvPr id="2056" name="Straight Connector 72">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057" name="Straight Connector 74">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8523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560E3D-7F66-4851-89A6-A6D9F655D3DC}"/>
              </a:ext>
            </a:extLst>
          </p:cNvPr>
          <p:cNvSpPr>
            <a:spLocks noGrp="1"/>
          </p:cNvSpPr>
          <p:nvPr>
            <p:ph type="title"/>
          </p:nvPr>
        </p:nvSpPr>
        <p:spPr/>
        <p:txBody>
          <a:bodyPr/>
          <a:lstStyle/>
          <a:p>
            <a:r>
              <a:rPr lang="es-ES" dirty="0"/>
              <a:t>Por donde empezamos</a:t>
            </a:r>
          </a:p>
        </p:txBody>
      </p:sp>
      <p:sp>
        <p:nvSpPr>
          <p:cNvPr id="3" name="Marcador de contenido 2">
            <a:extLst>
              <a:ext uri="{FF2B5EF4-FFF2-40B4-BE49-F238E27FC236}">
                <a16:creationId xmlns:a16="http://schemas.microsoft.com/office/drawing/2014/main" id="{FBF0D718-2774-4A9B-8E84-37823D28F57A}"/>
              </a:ext>
            </a:extLst>
          </p:cNvPr>
          <p:cNvSpPr>
            <a:spLocks noGrp="1"/>
          </p:cNvSpPr>
          <p:nvPr>
            <p:ph idx="1"/>
          </p:nvPr>
        </p:nvSpPr>
        <p:spPr/>
        <p:txBody>
          <a:bodyPr/>
          <a:lstStyle/>
          <a:p>
            <a:r>
              <a:rPr lang="es-ES" dirty="0"/>
              <a:t>Como en toda batalla =&gt; Tener claro el objetivo</a:t>
            </a:r>
          </a:p>
          <a:p>
            <a:r>
              <a:rPr lang="es-ES" dirty="0"/>
              <a:t>Establecer </a:t>
            </a:r>
          </a:p>
          <a:p>
            <a:pPr marL="457200" lvl="1" indent="0">
              <a:buNone/>
            </a:pPr>
            <a:r>
              <a:rPr lang="es-ES" dirty="0"/>
              <a:t>Nomenclatura de la API </a:t>
            </a:r>
          </a:p>
          <a:p>
            <a:pPr lvl="2"/>
            <a:r>
              <a:rPr lang="es-ES" dirty="0"/>
              <a:t>Tanto importante para su desarrollo como para sus consumidores</a:t>
            </a:r>
          </a:p>
          <a:p>
            <a:pPr marL="457200" lvl="1" indent="0">
              <a:buNone/>
            </a:pPr>
            <a:r>
              <a:rPr lang="es-ES" dirty="0"/>
              <a:t>Protocolos de respuesta</a:t>
            </a:r>
          </a:p>
          <a:p>
            <a:pPr lvl="2"/>
            <a:r>
              <a:rPr lang="es-ES" dirty="0"/>
              <a:t>Ajustarse al estándar</a:t>
            </a:r>
          </a:p>
          <a:p>
            <a:pPr marL="457200" lvl="1" indent="0">
              <a:buNone/>
            </a:pPr>
            <a:r>
              <a:rPr lang="es-ES" dirty="0"/>
              <a:t>Autenticación/ Seguridad</a:t>
            </a:r>
          </a:p>
          <a:p>
            <a:pPr lvl="2"/>
            <a:r>
              <a:rPr lang="es-ES" dirty="0"/>
              <a:t>Tener claro antes de empezar si nos el patrón de autenticación 	</a:t>
            </a:r>
          </a:p>
          <a:p>
            <a:pPr marL="457200" lvl="1" indent="0">
              <a:buNone/>
            </a:pPr>
            <a:r>
              <a:rPr lang="es-ES" dirty="0"/>
              <a:t>Definir los métodos a implementar</a:t>
            </a:r>
          </a:p>
          <a:p>
            <a:pPr lvl="2"/>
            <a:r>
              <a:rPr lang="es-ES" dirty="0"/>
              <a:t>No pensar ni en el modelo de Base de Datos ni pensar en la visualización</a:t>
            </a:r>
          </a:p>
          <a:p>
            <a:pPr marL="0" indent="0">
              <a:buNone/>
            </a:pPr>
            <a:endParaRPr lang="es-ES" dirty="0"/>
          </a:p>
        </p:txBody>
      </p:sp>
      <p:pic>
        <p:nvPicPr>
          <p:cNvPr id="3074" name="Picture 2" descr="Resultado de imagen de nick fury dibujos">
            <a:extLst>
              <a:ext uri="{FF2B5EF4-FFF2-40B4-BE49-F238E27FC236}">
                <a16:creationId xmlns:a16="http://schemas.microsoft.com/office/drawing/2014/main" id="{42A55D5F-202F-4391-9B38-3FB6B62D00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2790" y="1298053"/>
            <a:ext cx="2858494" cy="285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19693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D68836-B979-43D5-A61B-BE45682DC2C4}"/>
              </a:ext>
            </a:extLst>
          </p:cNvPr>
          <p:cNvSpPr>
            <a:spLocks noGrp="1"/>
          </p:cNvSpPr>
          <p:nvPr>
            <p:ph type="title"/>
          </p:nvPr>
        </p:nvSpPr>
        <p:spPr/>
        <p:txBody>
          <a:bodyPr/>
          <a:lstStyle/>
          <a:p>
            <a:r>
              <a:rPr lang="es-ES" dirty="0"/>
              <a:t>Nomenclatura</a:t>
            </a:r>
          </a:p>
        </p:txBody>
      </p:sp>
      <p:sp>
        <p:nvSpPr>
          <p:cNvPr id="3" name="Marcador de contenido 2">
            <a:extLst>
              <a:ext uri="{FF2B5EF4-FFF2-40B4-BE49-F238E27FC236}">
                <a16:creationId xmlns:a16="http://schemas.microsoft.com/office/drawing/2014/main" id="{CA8ED291-A553-4319-8D8E-60691088E087}"/>
              </a:ext>
            </a:extLst>
          </p:cNvPr>
          <p:cNvSpPr>
            <a:spLocks noGrp="1"/>
          </p:cNvSpPr>
          <p:nvPr>
            <p:ph idx="1"/>
          </p:nvPr>
        </p:nvSpPr>
        <p:spPr/>
        <p:txBody>
          <a:bodyPr/>
          <a:lstStyle/>
          <a:p>
            <a:pPr marL="0" indent="0">
              <a:buNone/>
            </a:pPr>
            <a:r>
              <a:rPr lang="es-ES"/>
              <a:t>There are only two hard problem  in Computer Science:</a:t>
            </a:r>
          </a:p>
          <a:p>
            <a:pPr marL="0" indent="0">
              <a:buNone/>
            </a:pPr>
            <a:r>
              <a:rPr lang="es-ES"/>
              <a:t>	1- Naming things</a:t>
            </a:r>
          </a:p>
          <a:p>
            <a:pPr marL="0" indent="0">
              <a:buNone/>
            </a:pPr>
            <a:r>
              <a:rPr lang="es-ES"/>
              <a:t>	2- Cache invalidation</a:t>
            </a:r>
          </a:p>
          <a:p>
            <a:pPr marL="0" indent="0">
              <a:buNone/>
            </a:pPr>
            <a:endParaRPr lang="es-ES"/>
          </a:p>
          <a:p>
            <a:pPr marL="0" indent="0">
              <a:buNone/>
            </a:pPr>
            <a:r>
              <a:rPr lang="es-ES" i="1"/>
              <a:t>-- Phil Karlton</a:t>
            </a:r>
            <a:endParaRPr lang="es-ES" dirty="0"/>
          </a:p>
        </p:txBody>
      </p:sp>
      <p:pic>
        <p:nvPicPr>
          <p:cNvPr id="1028" name="Picture 4" descr="Imagen relacionada">
            <a:extLst>
              <a:ext uri="{FF2B5EF4-FFF2-40B4-BE49-F238E27FC236}">
                <a16:creationId xmlns:a16="http://schemas.microsoft.com/office/drawing/2014/main" id="{1B0A888C-DA8B-4BAD-9A28-A9587C9EA3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7767" y="2204249"/>
            <a:ext cx="5429123" cy="3174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3870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ABAE41-2D25-46B5-8CC7-C1FCF12D2C44}"/>
              </a:ext>
            </a:extLst>
          </p:cNvPr>
          <p:cNvSpPr>
            <a:spLocks noGrp="1"/>
          </p:cNvSpPr>
          <p:nvPr>
            <p:ph type="title"/>
          </p:nvPr>
        </p:nvSpPr>
        <p:spPr/>
        <p:txBody>
          <a:bodyPr/>
          <a:lstStyle/>
          <a:p>
            <a:r>
              <a:rPr lang="es-ES" dirty="0"/>
              <a:t>¿Qué es REST?</a:t>
            </a:r>
          </a:p>
        </p:txBody>
      </p:sp>
      <p:sp>
        <p:nvSpPr>
          <p:cNvPr id="3" name="Marcador de contenido 2">
            <a:extLst>
              <a:ext uri="{FF2B5EF4-FFF2-40B4-BE49-F238E27FC236}">
                <a16:creationId xmlns:a16="http://schemas.microsoft.com/office/drawing/2014/main" id="{6C8DD5D3-1450-4BEB-B668-79349FA74E3C}"/>
              </a:ext>
            </a:extLst>
          </p:cNvPr>
          <p:cNvSpPr>
            <a:spLocks noGrp="1"/>
          </p:cNvSpPr>
          <p:nvPr>
            <p:ph idx="1"/>
          </p:nvPr>
        </p:nvSpPr>
        <p:spPr/>
        <p:txBody>
          <a:bodyPr/>
          <a:lstStyle/>
          <a:p>
            <a:pPr marL="0" indent="0">
              <a:buNone/>
            </a:pPr>
            <a:r>
              <a:rPr lang="es-ES" dirty="0"/>
              <a:t>REST =&gt; la forma habitual en la creación de APIS</a:t>
            </a:r>
          </a:p>
          <a:p>
            <a:pPr marL="0" indent="0">
              <a:buNone/>
            </a:pPr>
            <a:r>
              <a:rPr lang="es-ES" dirty="0"/>
              <a:t>	   una interfaz de sistemas que usa HTTP  para obtener datos</a:t>
            </a:r>
          </a:p>
        </p:txBody>
      </p:sp>
      <p:pic>
        <p:nvPicPr>
          <p:cNvPr id="4" name="Imagen 3">
            <a:extLst>
              <a:ext uri="{FF2B5EF4-FFF2-40B4-BE49-F238E27FC236}">
                <a16:creationId xmlns:a16="http://schemas.microsoft.com/office/drawing/2014/main" id="{611A8601-1B47-45ED-BE73-D3D0B94D9082}"/>
              </a:ext>
            </a:extLst>
          </p:cNvPr>
          <p:cNvPicPr>
            <a:picLocks noChangeAspect="1"/>
          </p:cNvPicPr>
          <p:nvPr/>
        </p:nvPicPr>
        <p:blipFill>
          <a:blip r:embed="rId3"/>
          <a:stretch>
            <a:fillRect/>
          </a:stretch>
        </p:blipFill>
        <p:spPr>
          <a:xfrm>
            <a:off x="0" y="3202741"/>
            <a:ext cx="12192000" cy="3020105"/>
          </a:xfrm>
          <a:prstGeom prst="rect">
            <a:avLst/>
          </a:prstGeom>
        </p:spPr>
      </p:pic>
    </p:spTree>
    <p:extLst>
      <p:ext uri="{BB962C8B-B14F-4D97-AF65-F5344CB8AC3E}">
        <p14:creationId xmlns:p14="http://schemas.microsoft.com/office/powerpoint/2010/main" val="41639511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B6AFE46-01CF-497B-B167-9F41F222AD7B}"/>
              </a:ext>
            </a:extLst>
          </p:cNvPr>
          <p:cNvSpPr>
            <a:spLocks noGrp="1"/>
          </p:cNvSpPr>
          <p:nvPr>
            <p:ph type="title"/>
          </p:nvPr>
        </p:nvSpPr>
        <p:spPr/>
        <p:txBody>
          <a:bodyPr/>
          <a:lstStyle/>
          <a:p>
            <a:r>
              <a:rPr lang="es-ES" dirty="0" err="1"/>
              <a:t>Best</a:t>
            </a:r>
            <a:r>
              <a:rPr lang="es-ES" dirty="0"/>
              <a:t> </a:t>
            </a:r>
            <a:r>
              <a:rPr lang="es-ES" dirty="0" err="1"/>
              <a:t>practices</a:t>
            </a:r>
            <a:r>
              <a:rPr lang="es-ES" dirty="0"/>
              <a:t> en la nomenclatura</a:t>
            </a:r>
          </a:p>
        </p:txBody>
      </p:sp>
      <p:sp>
        <p:nvSpPr>
          <p:cNvPr id="3" name="Marcador de contenido 2">
            <a:extLst>
              <a:ext uri="{FF2B5EF4-FFF2-40B4-BE49-F238E27FC236}">
                <a16:creationId xmlns:a16="http://schemas.microsoft.com/office/drawing/2014/main" id="{52D81C11-7B77-4438-B0FD-51333858DF1D}"/>
              </a:ext>
            </a:extLst>
          </p:cNvPr>
          <p:cNvSpPr>
            <a:spLocks noGrp="1"/>
          </p:cNvSpPr>
          <p:nvPr>
            <p:ph idx="1"/>
          </p:nvPr>
        </p:nvSpPr>
        <p:spPr/>
        <p:txBody>
          <a:bodyPr/>
          <a:lstStyle/>
          <a:p>
            <a:r>
              <a:rPr lang="es-ES" dirty="0"/>
              <a:t>Usar sustantivos para representar recursos. </a:t>
            </a:r>
          </a:p>
          <a:p>
            <a:pPr marL="457200" lvl="1" indent="0">
              <a:buNone/>
            </a:pPr>
            <a:r>
              <a:rPr lang="es-ES" dirty="0"/>
              <a:t>4 tipos</a:t>
            </a:r>
          </a:p>
          <a:p>
            <a:pPr marL="457200" lvl="1" indent="0">
              <a:buNone/>
            </a:pPr>
            <a:r>
              <a:rPr lang="es-ES" dirty="0"/>
              <a:t>	- </a:t>
            </a:r>
            <a:r>
              <a:rPr lang="es-ES" dirty="0" err="1"/>
              <a:t>Document</a:t>
            </a:r>
            <a:r>
              <a:rPr lang="es-ES" dirty="0"/>
              <a:t> =&gt; Una única instancia, registro base de datos</a:t>
            </a:r>
          </a:p>
          <a:p>
            <a:pPr marL="457200" lvl="1" indent="0">
              <a:buNone/>
            </a:pPr>
            <a:r>
              <a:rPr lang="es-ES" dirty="0"/>
              <a:t>	- </a:t>
            </a:r>
            <a:r>
              <a:rPr lang="es-ES" dirty="0" err="1"/>
              <a:t>Collection</a:t>
            </a:r>
            <a:r>
              <a:rPr lang="es-ES" dirty="0"/>
              <a:t> =&gt; Un directorio de recursos administrado por el servidor</a:t>
            </a:r>
          </a:p>
          <a:p>
            <a:pPr marL="457200" lvl="1" indent="0">
              <a:buNone/>
            </a:pPr>
            <a:r>
              <a:rPr lang="es-ES" dirty="0"/>
              <a:t>	- Store =&gt; es un repositorio de recursos gestionado por el cliente</a:t>
            </a:r>
          </a:p>
          <a:p>
            <a:pPr marL="457200" lvl="1" indent="0">
              <a:buNone/>
            </a:pPr>
            <a:r>
              <a:rPr lang="es-ES" dirty="0"/>
              <a:t>	- </a:t>
            </a:r>
            <a:r>
              <a:rPr lang="es-ES" dirty="0" err="1"/>
              <a:t>Controller</a:t>
            </a:r>
            <a:r>
              <a:rPr lang="es-ES" dirty="0"/>
              <a:t>=&gt; modela un concepto de procedimiento</a:t>
            </a:r>
          </a:p>
          <a:p>
            <a:pPr marL="457200" lvl="1" indent="0">
              <a:buNone/>
            </a:pPr>
            <a:endParaRPr lang="es-ES" dirty="0"/>
          </a:p>
          <a:p>
            <a:pPr marL="457200" lvl="1" indent="0">
              <a:buNone/>
            </a:pPr>
            <a:endParaRPr lang="es-ES" dirty="0"/>
          </a:p>
        </p:txBody>
      </p:sp>
      <p:pic>
        <p:nvPicPr>
          <p:cNvPr id="5" name="Imagen 4">
            <a:extLst>
              <a:ext uri="{FF2B5EF4-FFF2-40B4-BE49-F238E27FC236}">
                <a16:creationId xmlns:a16="http://schemas.microsoft.com/office/drawing/2014/main" id="{F8C3D262-C0E5-41D3-9502-55D3A54EC71C}"/>
              </a:ext>
            </a:extLst>
          </p:cNvPr>
          <p:cNvPicPr>
            <a:picLocks noChangeAspect="1"/>
          </p:cNvPicPr>
          <p:nvPr/>
        </p:nvPicPr>
        <p:blipFill>
          <a:blip r:embed="rId3"/>
          <a:stretch>
            <a:fillRect/>
          </a:stretch>
        </p:blipFill>
        <p:spPr>
          <a:xfrm>
            <a:off x="1151689" y="4061850"/>
            <a:ext cx="9888622" cy="1828800"/>
          </a:xfrm>
          <a:prstGeom prst="rect">
            <a:avLst/>
          </a:prstGeom>
        </p:spPr>
      </p:pic>
    </p:spTree>
    <p:extLst>
      <p:ext uri="{BB962C8B-B14F-4D97-AF65-F5344CB8AC3E}">
        <p14:creationId xmlns:p14="http://schemas.microsoft.com/office/powerpoint/2010/main" val="90381908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1679</TotalTime>
  <Words>1693</Words>
  <Application>Microsoft Office PowerPoint</Application>
  <PresentationFormat>Panorámica</PresentationFormat>
  <Paragraphs>152</Paragraphs>
  <Slides>22</Slides>
  <Notes>11</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22</vt:i4>
      </vt:variant>
    </vt:vector>
  </HeadingPairs>
  <TitlesOfParts>
    <vt:vector size="29" baseType="lpstr">
      <vt:lpstr>Arial</vt:lpstr>
      <vt:lpstr>Calibri</vt:lpstr>
      <vt:lpstr>Calibri Light</vt:lpstr>
      <vt:lpstr>Helvetica</vt:lpstr>
      <vt:lpstr>Segoe UI</vt:lpstr>
      <vt:lpstr>Segoe UI Light</vt:lpstr>
      <vt:lpstr>Tema de Office</vt:lpstr>
      <vt:lpstr>Presentación de PowerPoint</vt:lpstr>
      <vt:lpstr>Sponsors</vt:lpstr>
      <vt:lpstr>¿Quién soy? </vt:lpstr>
      <vt:lpstr>Agenda</vt:lpstr>
      <vt:lpstr>¿Por donde empezamos?</vt:lpstr>
      <vt:lpstr>Por donde empezamos</vt:lpstr>
      <vt:lpstr>Nomenclatura</vt:lpstr>
      <vt:lpstr>¿Qué es REST?</vt:lpstr>
      <vt:lpstr>Best practices en la nomenclatura</vt:lpstr>
      <vt:lpstr>Best practices en la nomenclatura</vt:lpstr>
      <vt:lpstr>Documentación</vt:lpstr>
      <vt:lpstr>Swagger </vt:lpstr>
      <vt:lpstr>Versionado</vt:lpstr>
      <vt:lpstr>OData</vt:lpstr>
      <vt:lpstr>Odata Ejemplos</vt:lpstr>
      <vt:lpstr>Odata Ejemplos</vt:lpstr>
      <vt:lpstr>Autenticación vs Autorizacion </vt:lpstr>
      <vt:lpstr>Autenticación</vt:lpstr>
      <vt:lpstr>Otros aspectos a considerar  </vt:lpstr>
      <vt:lpstr>Resumen </vt:lpstr>
      <vt:lpstr>Sponsors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Manuel Sánchez</dc:creator>
  <cp:lastModifiedBy>Adrián Díaz Cervera</cp:lastModifiedBy>
  <cp:revision>11</cp:revision>
  <dcterms:created xsi:type="dcterms:W3CDTF">2018-11-16T16:29:33Z</dcterms:created>
  <dcterms:modified xsi:type="dcterms:W3CDTF">2020-01-19T10:08:05Z</dcterms:modified>
</cp:coreProperties>
</file>

<file path=docProps/thumbnail.jpeg>
</file>